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F073-C8BF-458E-A664-38E05CC94570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CB5C8-4543-4852-8A4F-D543FF7C1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49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1054C5-A448-4356-9ECC-B74CE85062CB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84253A-97B0-4F2A-803C-A560D0E45F01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307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508375" y="115888"/>
            <a:ext cx="3241675" cy="2432050"/>
          </a:xfrm>
          <a:ln/>
        </p:spPr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269376" y="3198989"/>
          <a:ext cx="6187729" cy="743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5791320" imgH="7423200" progId="Word.Document.8">
                  <p:embed/>
                </p:oleObj>
              </mc:Choice>
              <mc:Fallback>
                <p:oleObj name="Document" r:id="rId4" imgW="5791320" imgH="7423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76" y="3198989"/>
                        <a:ext cx="6187729" cy="7433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005F5D-C723-496D-B026-A322C5E2384A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95954E-413D-4F5D-8B76-EDF09330AA45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18AB87-78FA-4634-974A-155719008325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95E07E-D883-4D88-87BD-FD06DA322970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28C09B0-52C4-43B5-9352-E7A6079EE885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5B2226-E741-46AC-978F-737B6859A48C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B68645-E952-497F-A5E7-42E2EDE295EC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BAF8496-9BD1-4AFA-BE6D-26EF00028386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00C1FA-93F1-4B65-81CD-08696D8A95F6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8D51CAB-0FC3-45A5-BDEB-4ACA7A26B386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90CE38C-08A0-463E-9DFC-C62F53C4C96D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198" indent="-274691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8766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272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7779" indent="-219753" defTabSz="91411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7285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6791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6298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5804" indent="-219753" defTabSz="91411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6568A0-D003-46F7-92B0-DA6728E4FCC0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0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6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6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5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4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0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0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9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E8650-F571-4468-BAE3-59E0458AA2D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17EED-75F1-41B3-90A9-5C0211F9E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3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514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4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Marketing </a:t>
            </a:r>
            <a:r>
              <a:rPr lang="el-GR" sz="44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στην Ψηφιακή εποχή</a:t>
            </a:r>
            <a:r>
              <a:rPr lang="en-US" sz="44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r>
              <a:rPr lang="el-GR" sz="44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l-GR" sz="44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l-GR" sz="36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Δημιουργώντας νέους πελάτες</a:t>
            </a:r>
            <a:endParaRPr lang="en-US" sz="360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3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735CC63B-A0EB-4A7A-8C1E-9F2BF96E23BF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4754" name="Freeform 2"/>
          <p:cNvSpPr>
            <a:spLocks/>
          </p:cNvSpPr>
          <p:nvPr/>
        </p:nvSpPr>
        <p:spPr bwMode="auto">
          <a:xfrm>
            <a:off x="4776788" y="1752600"/>
            <a:ext cx="3013075" cy="23510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97" y="1182"/>
              </a:cxn>
              <a:cxn ang="0">
                <a:pos x="1726" y="1192"/>
              </a:cxn>
              <a:cxn ang="0">
                <a:pos x="1721" y="1219"/>
              </a:cxn>
              <a:cxn ang="0">
                <a:pos x="1729" y="1251"/>
              </a:cxn>
              <a:cxn ang="0">
                <a:pos x="1742" y="1291"/>
              </a:cxn>
              <a:cxn ang="0">
                <a:pos x="1750" y="1330"/>
              </a:cxn>
              <a:cxn ang="0">
                <a:pos x="1747" y="1365"/>
              </a:cxn>
              <a:cxn ang="0">
                <a:pos x="1734" y="1401"/>
              </a:cxn>
              <a:cxn ang="0">
                <a:pos x="1703" y="1429"/>
              </a:cxn>
              <a:cxn ang="0">
                <a:pos x="1668" y="1453"/>
              </a:cxn>
              <a:cxn ang="0">
                <a:pos x="1625" y="1469"/>
              </a:cxn>
              <a:cxn ang="0">
                <a:pos x="1571" y="1478"/>
              </a:cxn>
              <a:cxn ang="0">
                <a:pos x="1524" y="1480"/>
              </a:cxn>
              <a:cxn ang="0">
                <a:pos x="1482" y="1476"/>
              </a:cxn>
              <a:cxn ang="0">
                <a:pos x="1439" y="1465"/>
              </a:cxn>
              <a:cxn ang="0">
                <a:pos x="1405" y="1447"/>
              </a:cxn>
              <a:cxn ang="0">
                <a:pos x="1372" y="1419"/>
              </a:cxn>
              <a:cxn ang="0">
                <a:pos x="1346" y="1389"/>
              </a:cxn>
              <a:cxn ang="0">
                <a:pos x="1331" y="1346"/>
              </a:cxn>
              <a:cxn ang="0">
                <a:pos x="1338" y="1304"/>
              </a:cxn>
              <a:cxn ang="0">
                <a:pos x="1351" y="1262"/>
              </a:cxn>
              <a:cxn ang="0">
                <a:pos x="1363" y="1220"/>
              </a:cxn>
              <a:cxn ang="0">
                <a:pos x="1361" y="1200"/>
              </a:cxn>
              <a:cxn ang="0">
                <a:pos x="1039" y="1190"/>
              </a:cxn>
              <a:cxn ang="0">
                <a:pos x="1043" y="1119"/>
              </a:cxn>
              <a:cxn ang="0">
                <a:pos x="1037" y="1073"/>
              </a:cxn>
              <a:cxn ang="0">
                <a:pos x="1023" y="1046"/>
              </a:cxn>
              <a:cxn ang="0">
                <a:pos x="997" y="1024"/>
              </a:cxn>
              <a:cxn ang="0">
                <a:pos x="961" y="1009"/>
              </a:cxn>
              <a:cxn ang="0">
                <a:pos x="916" y="1005"/>
              </a:cxn>
              <a:cxn ang="0">
                <a:pos x="852" y="1008"/>
              </a:cxn>
              <a:cxn ang="0">
                <a:pos x="792" y="1012"/>
              </a:cxn>
              <a:cxn ang="0">
                <a:pos x="729" y="1012"/>
              </a:cxn>
              <a:cxn ang="0">
                <a:pos x="666" y="1002"/>
              </a:cxn>
              <a:cxn ang="0">
                <a:pos x="619" y="980"/>
              </a:cxn>
              <a:cxn ang="0">
                <a:pos x="590" y="949"/>
              </a:cxn>
              <a:cxn ang="0">
                <a:pos x="579" y="909"/>
              </a:cxn>
              <a:cxn ang="0">
                <a:pos x="581" y="862"/>
              </a:cxn>
              <a:cxn ang="0">
                <a:pos x="573" y="820"/>
              </a:cxn>
              <a:cxn ang="0">
                <a:pos x="559" y="794"/>
              </a:cxn>
              <a:cxn ang="0">
                <a:pos x="540" y="777"/>
              </a:cxn>
              <a:cxn ang="0">
                <a:pos x="493" y="759"/>
              </a:cxn>
              <a:cxn ang="0">
                <a:pos x="433" y="747"/>
              </a:cxn>
              <a:cxn ang="0">
                <a:pos x="365" y="737"/>
              </a:cxn>
              <a:cxn ang="0">
                <a:pos x="314" y="724"/>
              </a:cxn>
              <a:cxn ang="0">
                <a:pos x="270" y="704"/>
              </a:cxn>
              <a:cxn ang="0">
                <a:pos x="233" y="676"/>
              </a:cxn>
              <a:cxn ang="0">
                <a:pos x="210" y="642"/>
              </a:cxn>
              <a:cxn ang="0">
                <a:pos x="208" y="604"/>
              </a:cxn>
              <a:cxn ang="0">
                <a:pos x="221" y="562"/>
              </a:cxn>
              <a:cxn ang="0">
                <a:pos x="232" y="514"/>
              </a:cxn>
              <a:cxn ang="0">
                <a:pos x="242" y="470"/>
              </a:cxn>
              <a:cxn ang="0">
                <a:pos x="232" y="425"/>
              </a:cxn>
              <a:cxn ang="0">
                <a:pos x="209" y="384"/>
              </a:cxn>
              <a:cxn ang="0">
                <a:pos x="186" y="359"/>
              </a:cxn>
              <a:cxn ang="0">
                <a:pos x="157" y="336"/>
              </a:cxn>
              <a:cxn ang="0">
                <a:pos x="122" y="320"/>
              </a:cxn>
              <a:cxn ang="0">
                <a:pos x="77" y="310"/>
              </a:cxn>
              <a:cxn ang="0">
                <a:pos x="25" y="308"/>
              </a:cxn>
            </a:cxnLst>
            <a:rect l="0" t="0" r="r" b="b"/>
            <a:pathLst>
              <a:path w="1898" h="1481">
                <a:moveTo>
                  <a:pt x="0" y="308"/>
                </a:moveTo>
                <a:lnTo>
                  <a:pt x="0" y="0"/>
                </a:lnTo>
                <a:lnTo>
                  <a:pt x="1895" y="0"/>
                </a:lnTo>
                <a:lnTo>
                  <a:pt x="1897" y="1182"/>
                </a:lnTo>
                <a:lnTo>
                  <a:pt x="1732" y="1182"/>
                </a:lnTo>
                <a:lnTo>
                  <a:pt x="1726" y="1192"/>
                </a:lnTo>
                <a:lnTo>
                  <a:pt x="1721" y="1206"/>
                </a:lnTo>
                <a:lnTo>
                  <a:pt x="1721" y="1219"/>
                </a:lnTo>
                <a:lnTo>
                  <a:pt x="1722" y="1233"/>
                </a:lnTo>
                <a:lnTo>
                  <a:pt x="1729" y="1251"/>
                </a:lnTo>
                <a:lnTo>
                  <a:pt x="1736" y="1275"/>
                </a:lnTo>
                <a:lnTo>
                  <a:pt x="1742" y="1291"/>
                </a:lnTo>
                <a:lnTo>
                  <a:pt x="1747" y="1311"/>
                </a:lnTo>
                <a:lnTo>
                  <a:pt x="1750" y="1330"/>
                </a:lnTo>
                <a:lnTo>
                  <a:pt x="1750" y="1348"/>
                </a:lnTo>
                <a:lnTo>
                  <a:pt x="1747" y="1365"/>
                </a:lnTo>
                <a:lnTo>
                  <a:pt x="1742" y="1383"/>
                </a:lnTo>
                <a:lnTo>
                  <a:pt x="1734" y="1401"/>
                </a:lnTo>
                <a:lnTo>
                  <a:pt x="1721" y="1414"/>
                </a:lnTo>
                <a:lnTo>
                  <a:pt x="1703" y="1429"/>
                </a:lnTo>
                <a:lnTo>
                  <a:pt x="1685" y="1441"/>
                </a:lnTo>
                <a:lnTo>
                  <a:pt x="1668" y="1453"/>
                </a:lnTo>
                <a:lnTo>
                  <a:pt x="1649" y="1463"/>
                </a:lnTo>
                <a:lnTo>
                  <a:pt x="1625" y="1469"/>
                </a:lnTo>
                <a:lnTo>
                  <a:pt x="1598" y="1476"/>
                </a:lnTo>
                <a:lnTo>
                  <a:pt x="1571" y="1478"/>
                </a:lnTo>
                <a:lnTo>
                  <a:pt x="1548" y="1480"/>
                </a:lnTo>
                <a:lnTo>
                  <a:pt x="1524" y="1480"/>
                </a:lnTo>
                <a:lnTo>
                  <a:pt x="1501" y="1478"/>
                </a:lnTo>
                <a:lnTo>
                  <a:pt x="1482" y="1476"/>
                </a:lnTo>
                <a:lnTo>
                  <a:pt x="1461" y="1471"/>
                </a:lnTo>
                <a:lnTo>
                  <a:pt x="1439" y="1465"/>
                </a:lnTo>
                <a:lnTo>
                  <a:pt x="1423" y="1457"/>
                </a:lnTo>
                <a:lnTo>
                  <a:pt x="1405" y="1447"/>
                </a:lnTo>
                <a:lnTo>
                  <a:pt x="1388" y="1433"/>
                </a:lnTo>
                <a:lnTo>
                  <a:pt x="1372" y="1419"/>
                </a:lnTo>
                <a:lnTo>
                  <a:pt x="1357" y="1405"/>
                </a:lnTo>
                <a:lnTo>
                  <a:pt x="1346" y="1389"/>
                </a:lnTo>
                <a:lnTo>
                  <a:pt x="1338" y="1369"/>
                </a:lnTo>
                <a:lnTo>
                  <a:pt x="1331" y="1346"/>
                </a:lnTo>
                <a:lnTo>
                  <a:pt x="1331" y="1326"/>
                </a:lnTo>
                <a:lnTo>
                  <a:pt x="1338" y="1304"/>
                </a:lnTo>
                <a:lnTo>
                  <a:pt x="1344" y="1283"/>
                </a:lnTo>
                <a:lnTo>
                  <a:pt x="1351" y="1262"/>
                </a:lnTo>
                <a:lnTo>
                  <a:pt x="1359" y="1239"/>
                </a:lnTo>
                <a:lnTo>
                  <a:pt x="1363" y="1220"/>
                </a:lnTo>
                <a:lnTo>
                  <a:pt x="1363" y="1209"/>
                </a:lnTo>
                <a:lnTo>
                  <a:pt x="1361" y="1200"/>
                </a:lnTo>
                <a:lnTo>
                  <a:pt x="1356" y="1190"/>
                </a:lnTo>
                <a:lnTo>
                  <a:pt x="1039" y="1190"/>
                </a:lnTo>
                <a:lnTo>
                  <a:pt x="1045" y="1145"/>
                </a:lnTo>
                <a:lnTo>
                  <a:pt x="1043" y="1119"/>
                </a:lnTo>
                <a:lnTo>
                  <a:pt x="1039" y="1096"/>
                </a:lnTo>
                <a:lnTo>
                  <a:pt x="1037" y="1073"/>
                </a:lnTo>
                <a:lnTo>
                  <a:pt x="1031" y="1059"/>
                </a:lnTo>
                <a:lnTo>
                  <a:pt x="1023" y="1046"/>
                </a:lnTo>
                <a:lnTo>
                  <a:pt x="1014" y="1034"/>
                </a:lnTo>
                <a:lnTo>
                  <a:pt x="997" y="1024"/>
                </a:lnTo>
                <a:lnTo>
                  <a:pt x="979" y="1014"/>
                </a:lnTo>
                <a:lnTo>
                  <a:pt x="961" y="1009"/>
                </a:lnTo>
                <a:lnTo>
                  <a:pt x="944" y="1006"/>
                </a:lnTo>
                <a:lnTo>
                  <a:pt x="916" y="1005"/>
                </a:lnTo>
                <a:lnTo>
                  <a:pt x="883" y="1005"/>
                </a:lnTo>
                <a:lnTo>
                  <a:pt x="852" y="1008"/>
                </a:lnTo>
                <a:lnTo>
                  <a:pt x="818" y="1009"/>
                </a:lnTo>
                <a:lnTo>
                  <a:pt x="792" y="1012"/>
                </a:lnTo>
                <a:lnTo>
                  <a:pt x="757" y="1013"/>
                </a:lnTo>
                <a:lnTo>
                  <a:pt x="729" y="1012"/>
                </a:lnTo>
                <a:lnTo>
                  <a:pt x="704" y="1009"/>
                </a:lnTo>
                <a:lnTo>
                  <a:pt x="666" y="1002"/>
                </a:lnTo>
                <a:lnTo>
                  <a:pt x="641" y="993"/>
                </a:lnTo>
                <a:lnTo>
                  <a:pt x="619" y="980"/>
                </a:lnTo>
                <a:lnTo>
                  <a:pt x="604" y="965"/>
                </a:lnTo>
                <a:lnTo>
                  <a:pt x="590" y="949"/>
                </a:lnTo>
                <a:lnTo>
                  <a:pt x="581" y="929"/>
                </a:lnTo>
                <a:lnTo>
                  <a:pt x="579" y="909"/>
                </a:lnTo>
                <a:lnTo>
                  <a:pt x="579" y="882"/>
                </a:lnTo>
                <a:lnTo>
                  <a:pt x="581" y="862"/>
                </a:lnTo>
                <a:lnTo>
                  <a:pt x="579" y="842"/>
                </a:lnTo>
                <a:lnTo>
                  <a:pt x="573" y="820"/>
                </a:lnTo>
                <a:lnTo>
                  <a:pt x="567" y="807"/>
                </a:lnTo>
                <a:lnTo>
                  <a:pt x="559" y="794"/>
                </a:lnTo>
                <a:lnTo>
                  <a:pt x="550" y="785"/>
                </a:lnTo>
                <a:lnTo>
                  <a:pt x="540" y="777"/>
                </a:lnTo>
                <a:lnTo>
                  <a:pt x="518" y="769"/>
                </a:lnTo>
                <a:lnTo>
                  <a:pt x="493" y="759"/>
                </a:lnTo>
                <a:lnTo>
                  <a:pt x="466" y="753"/>
                </a:lnTo>
                <a:lnTo>
                  <a:pt x="433" y="747"/>
                </a:lnTo>
                <a:lnTo>
                  <a:pt x="400" y="741"/>
                </a:lnTo>
                <a:lnTo>
                  <a:pt x="365" y="737"/>
                </a:lnTo>
                <a:lnTo>
                  <a:pt x="340" y="731"/>
                </a:lnTo>
                <a:lnTo>
                  <a:pt x="314" y="724"/>
                </a:lnTo>
                <a:lnTo>
                  <a:pt x="288" y="716"/>
                </a:lnTo>
                <a:lnTo>
                  <a:pt x="270" y="704"/>
                </a:lnTo>
                <a:lnTo>
                  <a:pt x="248" y="690"/>
                </a:lnTo>
                <a:lnTo>
                  <a:pt x="233" y="676"/>
                </a:lnTo>
                <a:lnTo>
                  <a:pt x="221" y="661"/>
                </a:lnTo>
                <a:lnTo>
                  <a:pt x="210" y="642"/>
                </a:lnTo>
                <a:lnTo>
                  <a:pt x="208" y="623"/>
                </a:lnTo>
                <a:lnTo>
                  <a:pt x="208" y="604"/>
                </a:lnTo>
                <a:lnTo>
                  <a:pt x="212" y="587"/>
                </a:lnTo>
                <a:lnTo>
                  <a:pt x="221" y="562"/>
                </a:lnTo>
                <a:lnTo>
                  <a:pt x="229" y="537"/>
                </a:lnTo>
                <a:lnTo>
                  <a:pt x="232" y="514"/>
                </a:lnTo>
                <a:lnTo>
                  <a:pt x="239" y="492"/>
                </a:lnTo>
                <a:lnTo>
                  <a:pt x="242" y="470"/>
                </a:lnTo>
                <a:lnTo>
                  <a:pt x="239" y="446"/>
                </a:lnTo>
                <a:lnTo>
                  <a:pt x="232" y="425"/>
                </a:lnTo>
                <a:lnTo>
                  <a:pt x="222" y="403"/>
                </a:lnTo>
                <a:lnTo>
                  <a:pt x="209" y="384"/>
                </a:lnTo>
                <a:lnTo>
                  <a:pt x="194" y="368"/>
                </a:lnTo>
                <a:lnTo>
                  <a:pt x="186" y="359"/>
                </a:lnTo>
                <a:lnTo>
                  <a:pt x="171" y="347"/>
                </a:lnTo>
                <a:lnTo>
                  <a:pt x="157" y="336"/>
                </a:lnTo>
                <a:lnTo>
                  <a:pt x="142" y="328"/>
                </a:lnTo>
                <a:lnTo>
                  <a:pt x="122" y="320"/>
                </a:lnTo>
                <a:lnTo>
                  <a:pt x="102" y="316"/>
                </a:lnTo>
                <a:lnTo>
                  <a:pt x="77" y="310"/>
                </a:lnTo>
                <a:lnTo>
                  <a:pt x="49" y="308"/>
                </a:lnTo>
                <a:lnTo>
                  <a:pt x="25" y="308"/>
                </a:lnTo>
                <a:lnTo>
                  <a:pt x="0" y="308"/>
                </a:lnTo>
              </a:path>
            </a:pathLst>
          </a:custGeom>
          <a:gradFill rotWithShape="0">
            <a:gsLst>
              <a:gs pos="0">
                <a:srgbClr val="E5C5FD">
                  <a:gamma/>
                  <a:tint val="0"/>
                  <a:invGamma/>
                </a:srgbClr>
              </a:gs>
              <a:gs pos="100000">
                <a:srgbClr val="E5C5FD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4755" name="Freeform 3"/>
          <p:cNvSpPr>
            <a:spLocks/>
          </p:cNvSpPr>
          <p:nvPr/>
        </p:nvSpPr>
        <p:spPr bwMode="auto">
          <a:xfrm>
            <a:off x="1752600" y="3268663"/>
            <a:ext cx="3013075" cy="2349500"/>
          </a:xfrm>
          <a:custGeom>
            <a:avLst/>
            <a:gdLst/>
            <a:ahLst/>
            <a:cxnLst>
              <a:cxn ang="0">
                <a:pos x="1897" y="1479"/>
              </a:cxn>
              <a:cxn ang="0">
                <a:pos x="0" y="298"/>
              </a:cxn>
              <a:cxn ang="0">
                <a:pos x="171" y="287"/>
              </a:cxn>
              <a:cxn ang="0">
                <a:pos x="176" y="261"/>
              </a:cxn>
              <a:cxn ang="0">
                <a:pos x="167" y="228"/>
              </a:cxn>
              <a:cxn ang="0">
                <a:pos x="155" y="188"/>
              </a:cxn>
              <a:cxn ang="0">
                <a:pos x="146" y="150"/>
              </a:cxn>
              <a:cxn ang="0">
                <a:pos x="148" y="115"/>
              </a:cxn>
              <a:cxn ang="0">
                <a:pos x="163" y="79"/>
              </a:cxn>
              <a:cxn ang="0">
                <a:pos x="194" y="50"/>
              </a:cxn>
              <a:cxn ang="0">
                <a:pos x="229" y="26"/>
              </a:cxn>
              <a:cxn ang="0">
                <a:pos x="272" y="9"/>
              </a:cxn>
              <a:cxn ang="0">
                <a:pos x="326" y="1"/>
              </a:cxn>
              <a:cxn ang="0">
                <a:pos x="373" y="0"/>
              </a:cxn>
              <a:cxn ang="0">
                <a:pos x="414" y="4"/>
              </a:cxn>
              <a:cxn ang="0">
                <a:pos x="457" y="14"/>
              </a:cxn>
              <a:cxn ang="0">
                <a:pos x="492" y="32"/>
              </a:cxn>
              <a:cxn ang="0">
                <a:pos x="525" y="60"/>
              </a:cxn>
              <a:cxn ang="0">
                <a:pos x="551" y="91"/>
              </a:cxn>
              <a:cxn ang="0">
                <a:pos x="566" y="133"/>
              </a:cxn>
              <a:cxn ang="0">
                <a:pos x="559" y="175"/>
              </a:cxn>
              <a:cxn ang="0">
                <a:pos x="546" y="218"/>
              </a:cxn>
              <a:cxn ang="0">
                <a:pos x="533" y="259"/>
              </a:cxn>
              <a:cxn ang="0">
                <a:pos x="536" y="279"/>
              </a:cxn>
              <a:cxn ang="0">
                <a:pos x="855" y="290"/>
              </a:cxn>
              <a:cxn ang="0">
                <a:pos x="847" y="368"/>
              </a:cxn>
              <a:cxn ang="0">
                <a:pos x="851" y="414"/>
              </a:cxn>
              <a:cxn ang="0">
                <a:pos x="859" y="461"/>
              </a:cxn>
              <a:cxn ang="0">
                <a:pos x="880" y="490"/>
              </a:cxn>
              <a:cxn ang="0">
                <a:pos x="915" y="512"/>
              </a:cxn>
              <a:cxn ang="0">
                <a:pos x="957" y="520"/>
              </a:cxn>
              <a:cxn ang="0">
                <a:pos x="1006" y="522"/>
              </a:cxn>
              <a:cxn ang="0">
                <a:pos x="1054" y="518"/>
              </a:cxn>
              <a:cxn ang="0">
                <a:pos x="1114" y="513"/>
              </a:cxn>
              <a:cxn ang="0">
                <a:pos x="1175" y="516"/>
              </a:cxn>
              <a:cxn ang="0">
                <a:pos x="1231" y="528"/>
              </a:cxn>
              <a:cxn ang="0">
                <a:pos x="1276" y="548"/>
              </a:cxn>
              <a:cxn ang="0">
                <a:pos x="1305" y="580"/>
              </a:cxn>
              <a:cxn ang="0">
                <a:pos x="1316" y="617"/>
              </a:cxn>
              <a:cxn ang="0">
                <a:pos x="1311" y="659"/>
              </a:cxn>
              <a:cxn ang="0">
                <a:pos x="1316" y="698"/>
              </a:cxn>
              <a:cxn ang="0">
                <a:pos x="1334" y="733"/>
              </a:cxn>
              <a:cxn ang="0">
                <a:pos x="1367" y="757"/>
              </a:cxn>
              <a:cxn ang="0">
                <a:pos x="1421" y="771"/>
              </a:cxn>
              <a:cxn ang="0">
                <a:pos x="1472" y="781"/>
              </a:cxn>
              <a:cxn ang="0">
                <a:pos x="1534" y="791"/>
              </a:cxn>
              <a:cxn ang="0">
                <a:pos x="1584" y="804"/>
              </a:cxn>
              <a:cxn ang="0">
                <a:pos x="1625" y="823"/>
              </a:cxn>
              <a:cxn ang="0">
                <a:pos x="1660" y="850"/>
              </a:cxn>
              <a:cxn ang="0">
                <a:pos x="1681" y="883"/>
              </a:cxn>
              <a:cxn ang="0">
                <a:pos x="1683" y="929"/>
              </a:cxn>
              <a:cxn ang="0">
                <a:pos x="1672" y="974"/>
              </a:cxn>
              <a:cxn ang="0">
                <a:pos x="1655" y="1027"/>
              </a:cxn>
              <a:cxn ang="0">
                <a:pos x="1652" y="1065"/>
              </a:cxn>
              <a:cxn ang="0">
                <a:pos x="1663" y="1111"/>
              </a:cxn>
              <a:cxn ang="0">
                <a:pos x="1685" y="1143"/>
              </a:cxn>
              <a:cxn ang="0">
                <a:pos x="1719" y="1177"/>
              </a:cxn>
              <a:cxn ang="0">
                <a:pos x="1765" y="1204"/>
              </a:cxn>
              <a:cxn ang="0">
                <a:pos x="1813" y="1216"/>
              </a:cxn>
              <a:cxn ang="0">
                <a:pos x="1868" y="1220"/>
              </a:cxn>
            </a:cxnLst>
            <a:rect l="0" t="0" r="r" b="b"/>
            <a:pathLst>
              <a:path w="1898" h="1480">
                <a:moveTo>
                  <a:pt x="1897" y="1218"/>
                </a:moveTo>
                <a:lnTo>
                  <a:pt x="1897" y="1479"/>
                </a:lnTo>
                <a:lnTo>
                  <a:pt x="2" y="1479"/>
                </a:lnTo>
                <a:lnTo>
                  <a:pt x="0" y="298"/>
                </a:lnTo>
                <a:lnTo>
                  <a:pt x="165" y="298"/>
                </a:lnTo>
                <a:lnTo>
                  <a:pt x="171" y="287"/>
                </a:lnTo>
                <a:lnTo>
                  <a:pt x="176" y="273"/>
                </a:lnTo>
                <a:lnTo>
                  <a:pt x="176" y="261"/>
                </a:lnTo>
                <a:lnTo>
                  <a:pt x="175" y="246"/>
                </a:lnTo>
                <a:lnTo>
                  <a:pt x="167" y="228"/>
                </a:lnTo>
                <a:lnTo>
                  <a:pt x="161" y="204"/>
                </a:lnTo>
                <a:lnTo>
                  <a:pt x="155" y="188"/>
                </a:lnTo>
                <a:lnTo>
                  <a:pt x="148" y="168"/>
                </a:lnTo>
                <a:lnTo>
                  <a:pt x="146" y="150"/>
                </a:lnTo>
                <a:lnTo>
                  <a:pt x="146" y="131"/>
                </a:lnTo>
                <a:lnTo>
                  <a:pt x="148" y="115"/>
                </a:lnTo>
                <a:lnTo>
                  <a:pt x="155" y="96"/>
                </a:lnTo>
                <a:lnTo>
                  <a:pt x="163" y="79"/>
                </a:lnTo>
                <a:lnTo>
                  <a:pt x="176" y="66"/>
                </a:lnTo>
                <a:lnTo>
                  <a:pt x="194" y="50"/>
                </a:lnTo>
                <a:lnTo>
                  <a:pt x="210" y="38"/>
                </a:lnTo>
                <a:lnTo>
                  <a:pt x="229" y="26"/>
                </a:lnTo>
                <a:lnTo>
                  <a:pt x="248" y="17"/>
                </a:lnTo>
                <a:lnTo>
                  <a:pt x="272" y="9"/>
                </a:lnTo>
                <a:lnTo>
                  <a:pt x="297" y="4"/>
                </a:lnTo>
                <a:lnTo>
                  <a:pt x="326" y="1"/>
                </a:lnTo>
                <a:lnTo>
                  <a:pt x="349" y="0"/>
                </a:lnTo>
                <a:lnTo>
                  <a:pt x="373" y="0"/>
                </a:lnTo>
                <a:lnTo>
                  <a:pt x="396" y="1"/>
                </a:lnTo>
                <a:lnTo>
                  <a:pt x="414" y="4"/>
                </a:lnTo>
                <a:lnTo>
                  <a:pt x="436" y="9"/>
                </a:lnTo>
                <a:lnTo>
                  <a:pt x="457" y="14"/>
                </a:lnTo>
                <a:lnTo>
                  <a:pt x="474" y="22"/>
                </a:lnTo>
                <a:lnTo>
                  <a:pt x="492" y="32"/>
                </a:lnTo>
                <a:lnTo>
                  <a:pt x="509" y="46"/>
                </a:lnTo>
                <a:lnTo>
                  <a:pt x="525" y="60"/>
                </a:lnTo>
                <a:lnTo>
                  <a:pt x="540" y="75"/>
                </a:lnTo>
                <a:lnTo>
                  <a:pt x="551" y="91"/>
                </a:lnTo>
                <a:lnTo>
                  <a:pt x="559" y="111"/>
                </a:lnTo>
                <a:lnTo>
                  <a:pt x="566" y="133"/>
                </a:lnTo>
                <a:lnTo>
                  <a:pt x="566" y="154"/>
                </a:lnTo>
                <a:lnTo>
                  <a:pt x="559" y="175"/>
                </a:lnTo>
                <a:lnTo>
                  <a:pt x="553" y="196"/>
                </a:lnTo>
                <a:lnTo>
                  <a:pt x="546" y="218"/>
                </a:lnTo>
                <a:lnTo>
                  <a:pt x="538" y="241"/>
                </a:lnTo>
                <a:lnTo>
                  <a:pt x="533" y="259"/>
                </a:lnTo>
                <a:lnTo>
                  <a:pt x="533" y="270"/>
                </a:lnTo>
                <a:lnTo>
                  <a:pt x="536" y="279"/>
                </a:lnTo>
                <a:lnTo>
                  <a:pt x="541" y="290"/>
                </a:lnTo>
                <a:lnTo>
                  <a:pt x="855" y="290"/>
                </a:lnTo>
                <a:lnTo>
                  <a:pt x="849" y="339"/>
                </a:lnTo>
                <a:lnTo>
                  <a:pt x="847" y="368"/>
                </a:lnTo>
                <a:lnTo>
                  <a:pt x="849" y="392"/>
                </a:lnTo>
                <a:lnTo>
                  <a:pt x="851" y="414"/>
                </a:lnTo>
                <a:lnTo>
                  <a:pt x="854" y="437"/>
                </a:lnTo>
                <a:lnTo>
                  <a:pt x="859" y="461"/>
                </a:lnTo>
                <a:lnTo>
                  <a:pt x="868" y="477"/>
                </a:lnTo>
                <a:lnTo>
                  <a:pt x="880" y="490"/>
                </a:lnTo>
                <a:lnTo>
                  <a:pt x="895" y="502"/>
                </a:lnTo>
                <a:lnTo>
                  <a:pt x="915" y="512"/>
                </a:lnTo>
                <a:lnTo>
                  <a:pt x="936" y="518"/>
                </a:lnTo>
                <a:lnTo>
                  <a:pt x="957" y="520"/>
                </a:lnTo>
                <a:lnTo>
                  <a:pt x="981" y="522"/>
                </a:lnTo>
                <a:lnTo>
                  <a:pt x="1006" y="522"/>
                </a:lnTo>
                <a:lnTo>
                  <a:pt x="1035" y="520"/>
                </a:lnTo>
                <a:lnTo>
                  <a:pt x="1054" y="518"/>
                </a:lnTo>
                <a:lnTo>
                  <a:pt x="1084" y="516"/>
                </a:lnTo>
                <a:lnTo>
                  <a:pt x="1114" y="513"/>
                </a:lnTo>
                <a:lnTo>
                  <a:pt x="1146" y="513"/>
                </a:lnTo>
                <a:lnTo>
                  <a:pt x="1175" y="516"/>
                </a:lnTo>
                <a:lnTo>
                  <a:pt x="1202" y="520"/>
                </a:lnTo>
                <a:lnTo>
                  <a:pt x="1231" y="528"/>
                </a:lnTo>
                <a:lnTo>
                  <a:pt x="1254" y="535"/>
                </a:lnTo>
                <a:lnTo>
                  <a:pt x="1276" y="548"/>
                </a:lnTo>
                <a:lnTo>
                  <a:pt x="1291" y="563"/>
                </a:lnTo>
                <a:lnTo>
                  <a:pt x="1305" y="580"/>
                </a:lnTo>
                <a:lnTo>
                  <a:pt x="1313" y="599"/>
                </a:lnTo>
                <a:lnTo>
                  <a:pt x="1316" y="617"/>
                </a:lnTo>
                <a:lnTo>
                  <a:pt x="1313" y="638"/>
                </a:lnTo>
                <a:lnTo>
                  <a:pt x="1311" y="659"/>
                </a:lnTo>
                <a:lnTo>
                  <a:pt x="1313" y="680"/>
                </a:lnTo>
                <a:lnTo>
                  <a:pt x="1316" y="698"/>
                </a:lnTo>
                <a:lnTo>
                  <a:pt x="1324" y="716"/>
                </a:lnTo>
                <a:lnTo>
                  <a:pt x="1334" y="733"/>
                </a:lnTo>
                <a:lnTo>
                  <a:pt x="1347" y="745"/>
                </a:lnTo>
                <a:lnTo>
                  <a:pt x="1367" y="757"/>
                </a:lnTo>
                <a:lnTo>
                  <a:pt x="1394" y="765"/>
                </a:lnTo>
                <a:lnTo>
                  <a:pt x="1421" y="771"/>
                </a:lnTo>
                <a:lnTo>
                  <a:pt x="1445" y="777"/>
                </a:lnTo>
                <a:lnTo>
                  <a:pt x="1472" y="781"/>
                </a:lnTo>
                <a:lnTo>
                  <a:pt x="1505" y="787"/>
                </a:lnTo>
                <a:lnTo>
                  <a:pt x="1534" y="791"/>
                </a:lnTo>
                <a:lnTo>
                  <a:pt x="1561" y="797"/>
                </a:lnTo>
                <a:lnTo>
                  <a:pt x="1584" y="804"/>
                </a:lnTo>
                <a:lnTo>
                  <a:pt x="1608" y="812"/>
                </a:lnTo>
                <a:lnTo>
                  <a:pt x="1625" y="823"/>
                </a:lnTo>
                <a:lnTo>
                  <a:pt x="1641" y="833"/>
                </a:lnTo>
                <a:lnTo>
                  <a:pt x="1660" y="850"/>
                </a:lnTo>
                <a:lnTo>
                  <a:pt x="1672" y="866"/>
                </a:lnTo>
                <a:lnTo>
                  <a:pt x="1681" y="883"/>
                </a:lnTo>
                <a:lnTo>
                  <a:pt x="1686" y="907"/>
                </a:lnTo>
                <a:lnTo>
                  <a:pt x="1683" y="929"/>
                </a:lnTo>
                <a:lnTo>
                  <a:pt x="1678" y="949"/>
                </a:lnTo>
                <a:lnTo>
                  <a:pt x="1672" y="974"/>
                </a:lnTo>
                <a:lnTo>
                  <a:pt x="1663" y="1002"/>
                </a:lnTo>
                <a:lnTo>
                  <a:pt x="1655" y="1027"/>
                </a:lnTo>
                <a:lnTo>
                  <a:pt x="1652" y="1048"/>
                </a:lnTo>
                <a:lnTo>
                  <a:pt x="1652" y="1065"/>
                </a:lnTo>
                <a:lnTo>
                  <a:pt x="1657" y="1090"/>
                </a:lnTo>
                <a:lnTo>
                  <a:pt x="1663" y="1111"/>
                </a:lnTo>
                <a:lnTo>
                  <a:pt x="1673" y="1127"/>
                </a:lnTo>
                <a:lnTo>
                  <a:pt x="1685" y="1143"/>
                </a:lnTo>
                <a:lnTo>
                  <a:pt x="1701" y="1160"/>
                </a:lnTo>
                <a:lnTo>
                  <a:pt x="1719" y="1177"/>
                </a:lnTo>
                <a:lnTo>
                  <a:pt x="1740" y="1192"/>
                </a:lnTo>
                <a:lnTo>
                  <a:pt x="1765" y="1204"/>
                </a:lnTo>
                <a:lnTo>
                  <a:pt x="1788" y="1210"/>
                </a:lnTo>
                <a:lnTo>
                  <a:pt x="1813" y="1216"/>
                </a:lnTo>
                <a:lnTo>
                  <a:pt x="1837" y="1218"/>
                </a:lnTo>
                <a:lnTo>
                  <a:pt x="1868" y="1220"/>
                </a:lnTo>
                <a:lnTo>
                  <a:pt x="1897" y="1218"/>
                </a:lnTo>
              </a:path>
            </a:pathLst>
          </a:custGeom>
          <a:gradFill rotWithShape="0">
            <a:gsLst>
              <a:gs pos="0">
                <a:srgbClr val="FFFF99">
                  <a:gamma/>
                  <a:tint val="0"/>
                  <a:invGamma/>
                </a:srgbClr>
              </a:gs>
              <a:gs pos="100000">
                <a:srgbClr val="FFFF99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4756" name="Freeform 4"/>
          <p:cNvSpPr>
            <a:spLocks/>
          </p:cNvSpPr>
          <p:nvPr/>
        </p:nvSpPr>
        <p:spPr bwMode="auto">
          <a:xfrm>
            <a:off x="4764088" y="3625850"/>
            <a:ext cx="3025775" cy="1968500"/>
          </a:xfrm>
          <a:custGeom>
            <a:avLst/>
            <a:gdLst/>
            <a:ahLst/>
            <a:cxnLst>
              <a:cxn ang="0">
                <a:pos x="0" y="1239"/>
              </a:cxn>
              <a:cxn ang="0">
                <a:pos x="1903" y="0"/>
              </a:cxn>
              <a:cxn ang="0">
                <a:pos x="1726" y="24"/>
              </a:cxn>
              <a:cxn ang="0">
                <a:pos x="1730" y="65"/>
              </a:cxn>
              <a:cxn ang="0">
                <a:pos x="1750" y="120"/>
              </a:cxn>
              <a:cxn ang="0">
                <a:pos x="1755" y="165"/>
              </a:cxn>
              <a:cxn ang="0">
                <a:pos x="1744" y="211"/>
              </a:cxn>
              <a:cxn ang="0">
                <a:pos x="1705" y="251"/>
              </a:cxn>
              <a:cxn ang="0">
                <a:pos x="1655" y="280"/>
              </a:cxn>
              <a:cxn ang="0">
                <a:pos x="1596" y="294"/>
              </a:cxn>
              <a:cxn ang="0">
                <a:pos x="1510" y="293"/>
              </a:cxn>
              <a:cxn ang="0">
                <a:pos x="1454" y="284"/>
              </a:cxn>
              <a:cxn ang="0">
                <a:pos x="1398" y="252"/>
              </a:cxn>
              <a:cxn ang="0">
                <a:pos x="1360" y="213"/>
              </a:cxn>
              <a:cxn ang="0">
                <a:pos x="1344" y="173"/>
              </a:cxn>
              <a:cxn ang="0">
                <a:pos x="1347" y="128"/>
              </a:cxn>
              <a:cxn ang="0">
                <a:pos x="1360" y="87"/>
              </a:cxn>
              <a:cxn ang="0">
                <a:pos x="1373" y="45"/>
              </a:cxn>
              <a:cxn ang="0">
                <a:pos x="1367" y="6"/>
              </a:cxn>
              <a:cxn ang="0">
                <a:pos x="1051" y="49"/>
              </a:cxn>
              <a:cxn ang="0">
                <a:pos x="1046" y="104"/>
              </a:cxn>
              <a:cxn ang="0">
                <a:pos x="1043" y="150"/>
              </a:cxn>
              <a:cxn ang="0">
                <a:pos x="1028" y="190"/>
              </a:cxn>
              <a:cxn ang="0">
                <a:pos x="1000" y="217"/>
              </a:cxn>
              <a:cxn ang="0">
                <a:pos x="961" y="231"/>
              </a:cxn>
              <a:cxn ang="0">
                <a:pos x="916" y="235"/>
              </a:cxn>
              <a:cxn ang="0">
                <a:pos x="862" y="232"/>
              </a:cxn>
              <a:cxn ang="0">
                <a:pos x="812" y="229"/>
              </a:cxn>
              <a:cxn ang="0">
                <a:pos x="750" y="227"/>
              </a:cxn>
              <a:cxn ang="0">
                <a:pos x="694" y="232"/>
              </a:cxn>
              <a:cxn ang="0">
                <a:pos x="643" y="248"/>
              </a:cxn>
              <a:cxn ang="0">
                <a:pos x="606" y="276"/>
              </a:cxn>
              <a:cxn ang="0">
                <a:pos x="584" y="310"/>
              </a:cxn>
              <a:cxn ang="0">
                <a:pos x="584" y="349"/>
              </a:cxn>
              <a:cxn ang="0">
                <a:pos x="584" y="393"/>
              </a:cxn>
              <a:cxn ang="0">
                <a:pos x="573" y="429"/>
              </a:cxn>
              <a:cxn ang="0">
                <a:pos x="550" y="458"/>
              </a:cxn>
              <a:cxn ang="0">
                <a:pos x="501" y="478"/>
              </a:cxn>
              <a:cxn ang="0">
                <a:pos x="451" y="489"/>
              </a:cxn>
              <a:cxn ang="0">
                <a:pos x="390" y="500"/>
              </a:cxn>
              <a:cxn ang="0">
                <a:pos x="336" y="510"/>
              </a:cxn>
              <a:cxn ang="0">
                <a:pos x="289" y="525"/>
              </a:cxn>
              <a:cxn ang="0">
                <a:pos x="255" y="546"/>
              </a:cxn>
              <a:cxn ang="0">
                <a:pos x="225" y="579"/>
              </a:cxn>
              <a:cxn ang="0">
                <a:pos x="210" y="620"/>
              </a:cxn>
              <a:cxn ang="0">
                <a:pos x="217" y="662"/>
              </a:cxn>
              <a:cxn ang="0">
                <a:pos x="233" y="715"/>
              </a:cxn>
              <a:cxn ang="0">
                <a:pos x="243" y="759"/>
              </a:cxn>
              <a:cxn ang="0">
                <a:pos x="240" y="803"/>
              </a:cxn>
              <a:cxn ang="0">
                <a:pos x="225" y="842"/>
              </a:cxn>
              <a:cxn ang="0">
                <a:pos x="202" y="882"/>
              </a:cxn>
              <a:cxn ang="0">
                <a:pos x="165" y="925"/>
              </a:cxn>
              <a:cxn ang="0">
                <a:pos x="126" y="953"/>
              </a:cxn>
              <a:cxn ang="0">
                <a:pos x="87" y="970"/>
              </a:cxn>
              <a:cxn ang="0">
                <a:pos x="28" y="980"/>
              </a:cxn>
            </a:cxnLst>
            <a:rect l="0" t="0" r="r" b="b"/>
            <a:pathLst>
              <a:path w="1906" h="1240">
                <a:moveTo>
                  <a:pt x="0" y="980"/>
                </a:moveTo>
                <a:lnTo>
                  <a:pt x="0" y="1239"/>
                </a:lnTo>
                <a:lnTo>
                  <a:pt x="1905" y="1239"/>
                </a:lnTo>
                <a:lnTo>
                  <a:pt x="1903" y="0"/>
                </a:lnTo>
                <a:lnTo>
                  <a:pt x="1734" y="0"/>
                </a:lnTo>
                <a:lnTo>
                  <a:pt x="1726" y="24"/>
                </a:lnTo>
                <a:lnTo>
                  <a:pt x="1726" y="41"/>
                </a:lnTo>
                <a:lnTo>
                  <a:pt x="1730" y="65"/>
                </a:lnTo>
                <a:lnTo>
                  <a:pt x="1740" y="90"/>
                </a:lnTo>
                <a:lnTo>
                  <a:pt x="1750" y="120"/>
                </a:lnTo>
                <a:lnTo>
                  <a:pt x="1755" y="144"/>
                </a:lnTo>
                <a:lnTo>
                  <a:pt x="1755" y="165"/>
                </a:lnTo>
                <a:lnTo>
                  <a:pt x="1752" y="189"/>
                </a:lnTo>
                <a:lnTo>
                  <a:pt x="1744" y="211"/>
                </a:lnTo>
                <a:lnTo>
                  <a:pt x="1726" y="232"/>
                </a:lnTo>
                <a:lnTo>
                  <a:pt x="1705" y="251"/>
                </a:lnTo>
                <a:lnTo>
                  <a:pt x="1681" y="268"/>
                </a:lnTo>
                <a:lnTo>
                  <a:pt x="1655" y="280"/>
                </a:lnTo>
                <a:lnTo>
                  <a:pt x="1624" y="289"/>
                </a:lnTo>
                <a:lnTo>
                  <a:pt x="1596" y="294"/>
                </a:lnTo>
                <a:lnTo>
                  <a:pt x="1556" y="296"/>
                </a:lnTo>
                <a:lnTo>
                  <a:pt x="1510" y="293"/>
                </a:lnTo>
                <a:lnTo>
                  <a:pt x="1480" y="289"/>
                </a:lnTo>
                <a:lnTo>
                  <a:pt x="1454" y="284"/>
                </a:lnTo>
                <a:lnTo>
                  <a:pt x="1429" y="272"/>
                </a:lnTo>
                <a:lnTo>
                  <a:pt x="1398" y="252"/>
                </a:lnTo>
                <a:lnTo>
                  <a:pt x="1379" y="233"/>
                </a:lnTo>
                <a:lnTo>
                  <a:pt x="1360" y="213"/>
                </a:lnTo>
                <a:lnTo>
                  <a:pt x="1350" y="193"/>
                </a:lnTo>
                <a:lnTo>
                  <a:pt x="1344" y="173"/>
                </a:lnTo>
                <a:lnTo>
                  <a:pt x="1344" y="150"/>
                </a:lnTo>
                <a:lnTo>
                  <a:pt x="1347" y="128"/>
                </a:lnTo>
                <a:lnTo>
                  <a:pt x="1354" y="107"/>
                </a:lnTo>
                <a:lnTo>
                  <a:pt x="1360" y="87"/>
                </a:lnTo>
                <a:lnTo>
                  <a:pt x="1369" y="66"/>
                </a:lnTo>
                <a:lnTo>
                  <a:pt x="1373" y="45"/>
                </a:lnTo>
                <a:lnTo>
                  <a:pt x="1373" y="26"/>
                </a:lnTo>
                <a:lnTo>
                  <a:pt x="1367" y="6"/>
                </a:lnTo>
                <a:lnTo>
                  <a:pt x="1047" y="6"/>
                </a:lnTo>
                <a:lnTo>
                  <a:pt x="1051" y="49"/>
                </a:lnTo>
                <a:lnTo>
                  <a:pt x="1047" y="79"/>
                </a:lnTo>
                <a:lnTo>
                  <a:pt x="1046" y="104"/>
                </a:lnTo>
                <a:lnTo>
                  <a:pt x="1046" y="127"/>
                </a:lnTo>
                <a:lnTo>
                  <a:pt x="1043" y="150"/>
                </a:lnTo>
                <a:lnTo>
                  <a:pt x="1037" y="174"/>
                </a:lnTo>
                <a:lnTo>
                  <a:pt x="1028" y="190"/>
                </a:lnTo>
                <a:lnTo>
                  <a:pt x="1016" y="205"/>
                </a:lnTo>
                <a:lnTo>
                  <a:pt x="1000" y="217"/>
                </a:lnTo>
                <a:lnTo>
                  <a:pt x="982" y="225"/>
                </a:lnTo>
                <a:lnTo>
                  <a:pt x="961" y="231"/>
                </a:lnTo>
                <a:lnTo>
                  <a:pt x="938" y="233"/>
                </a:lnTo>
                <a:lnTo>
                  <a:pt x="916" y="235"/>
                </a:lnTo>
                <a:lnTo>
                  <a:pt x="888" y="235"/>
                </a:lnTo>
                <a:lnTo>
                  <a:pt x="862" y="232"/>
                </a:lnTo>
                <a:lnTo>
                  <a:pt x="841" y="231"/>
                </a:lnTo>
                <a:lnTo>
                  <a:pt x="812" y="229"/>
                </a:lnTo>
                <a:lnTo>
                  <a:pt x="783" y="227"/>
                </a:lnTo>
                <a:lnTo>
                  <a:pt x="750" y="227"/>
                </a:lnTo>
                <a:lnTo>
                  <a:pt x="722" y="229"/>
                </a:lnTo>
                <a:lnTo>
                  <a:pt x="694" y="232"/>
                </a:lnTo>
                <a:lnTo>
                  <a:pt x="664" y="239"/>
                </a:lnTo>
                <a:lnTo>
                  <a:pt x="643" y="248"/>
                </a:lnTo>
                <a:lnTo>
                  <a:pt x="620" y="260"/>
                </a:lnTo>
                <a:lnTo>
                  <a:pt x="606" y="276"/>
                </a:lnTo>
                <a:lnTo>
                  <a:pt x="590" y="293"/>
                </a:lnTo>
                <a:lnTo>
                  <a:pt x="584" y="310"/>
                </a:lnTo>
                <a:lnTo>
                  <a:pt x="581" y="330"/>
                </a:lnTo>
                <a:lnTo>
                  <a:pt x="584" y="349"/>
                </a:lnTo>
                <a:lnTo>
                  <a:pt x="585" y="371"/>
                </a:lnTo>
                <a:lnTo>
                  <a:pt x="584" y="393"/>
                </a:lnTo>
                <a:lnTo>
                  <a:pt x="579" y="410"/>
                </a:lnTo>
                <a:lnTo>
                  <a:pt x="573" y="429"/>
                </a:lnTo>
                <a:lnTo>
                  <a:pt x="563" y="446"/>
                </a:lnTo>
                <a:lnTo>
                  <a:pt x="550" y="458"/>
                </a:lnTo>
                <a:lnTo>
                  <a:pt x="528" y="470"/>
                </a:lnTo>
                <a:lnTo>
                  <a:pt x="501" y="478"/>
                </a:lnTo>
                <a:lnTo>
                  <a:pt x="476" y="484"/>
                </a:lnTo>
                <a:lnTo>
                  <a:pt x="451" y="489"/>
                </a:lnTo>
                <a:lnTo>
                  <a:pt x="424" y="494"/>
                </a:lnTo>
                <a:lnTo>
                  <a:pt x="390" y="500"/>
                </a:lnTo>
                <a:lnTo>
                  <a:pt x="363" y="504"/>
                </a:lnTo>
                <a:lnTo>
                  <a:pt x="336" y="510"/>
                </a:lnTo>
                <a:lnTo>
                  <a:pt x="313" y="517"/>
                </a:lnTo>
                <a:lnTo>
                  <a:pt x="289" y="525"/>
                </a:lnTo>
                <a:lnTo>
                  <a:pt x="272" y="535"/>
                </a:lnTo>
                <a:lnTo>
                  <a:pt x="255" y="546"/>
                </a:lnTo>
                <a:lnTo>
                  <a:pt x="237" y="563"/>
                </a:lnTo>
                <a:lnTo>
                  <a:pt x="225" y="579"/>
                </a:lnTo>
                <a:lnTo>
                  <a:pt x="216" y="597"/>
                </a:lnTo>
                <a:lnTo>
                  <a:pt x="210" y="620"/>
                </a:lnTo>
                <a:lnTo>
                  <a:pt x="214" y="640"/>
                </a:lnTo>
                <a:lnTo>
                  <a:pt x="217" y="662"/>
                </a:lnTo>
                <a:lnTo>
                  <a:pt x="225" y="687"/>
                </a:lnTo>
                <a:lnTo>
                  <a:pt x="233" y="715"/>
                </a:lnTo>
                <a:lnTo>
                  <a:pt x="240" y="739"/>
                </a:lnTo>
                <a:lnTo>
                  <a:pt x="243" y="759"/>
                </a:lnTo>
                <a:lnTo>
                  <a:pt x="243" y="778"/>
                </a:lnTo>
                <a:lnTo>
                  <a:pt x="240" y="803"/>
                </a:lnTo>
                <a:lnTo>
                  <a:pt x="232" y="824"/>
                </a:lnTo>
                <a:lnTo>
                  <a:pt x="225" y="842"/>
                </a:lnTo>
                <a:lnTo>
                  <a:pt x="216" y="859"/>
                </a:lnTo>
                <a:lnTo>
                  <a:pt x="202" y="882"/>
                </a:lnTo>
                <a:lnTo>
                  <a:pt x="184" y="907"/>
                </a:lnTo>
                <a:lnTo>
                  <a:pt x="165" y="925"/>
                </a:lnTo>
                <a:lnTo>
                  <a:pt x="144" y="940"/>
                </a:lnTo>
                <a:lnTo>
                  <a:pt x="126" y="953"/>
                </a:lnTo>
                <a:lnTo>
                  <a:pt x="107" y="964"/>
                </a:lnTo>
                <a:lnTo>
                  <a:pt x="87" y="970"/>
                </a:lnTo>
                <a:lnTo>
                  <a:pt x="59" y="976"/>
                </a:lnTo>
                <a:lnTo>
                  <a:pt x="28" y="980"/>
                </a:lnTo>
                <a:lnTo>
                  <a:pt x="0" y="980"/>
                </a:lnTo>
              </a:path>
            </a:pathLst>
          </a:custGeom>
          <a:gradFill rotWithShape="0">
            <a:gsLst>
              <a:gs pos="0">
                <a:srgbClr val="A2C1FE">
                  <a:gamma/>
                  <a:tint val="0"/>
                  <a:invGamma/>
                </a:srgbClr>
              </a:gs>
              <a:gs pos="100000">
                <a:srgbClr val="A2C1FE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4757" name="Freeform 5"/>
          <p:cNvSpPr>
            <a:spLocks/>
          </p:cNvSpPr>
          <p:nvPr/>
        </p:nvSpPr>
        <p:spPr bwMode="auto">
          <a:xfrm>
            <a:off x="1752600" y="1752600"/>
            <a:ext cx="3025775" cy="1968500"/>
          </a:xfrm>
          <a:custGeom>
            <a:avLst/>
            <a:gdLst/>
            <a:ahLst/>
            <a:cxnLst>
              <a:cxn ang="0">
                <a:pos x="1905" y="0"/>
              </a:cxn>
              <a:cxn ang="0">
                <a:pos x="2" y="1239"/>
              </a:cxn>
              <a:cxn ang="0">
                <a:pos x="179" y="1215"/>
              </a:cxn>
              <a:cxn ang="0">
                <a:pos x="175" y="1174"/>
              </a:cxn>
              <a:cxn ang="0">
                <a:pos x="155" y="1119"/>
              </a:cxn>
              <a:cxn ang="0">
                <a:pos x="148" y="1075"/>
              </a:cxn>
              <a:cxn ang="0">
                <a:pos x="161" y="1028"/>
              </a:cxn>
              <a:cxn ang="0">
                <a:pos x="200" y="988"/>
              </a:cxn>
              <a:cxn ang="0">
                <a:pos x="250" y="960"/>
              </a:cxn>
              <a:cxn ang="0">
                <a:pos x="309" y="945"/>
              </a:cxn>
              <a:cxn ang="0">
                <a:pos x="395" y="946"/>
              </a:cxn>
              <a:cxn ang="0">
                <a:pos x="451" y="956"/>
              </a:cxn>
              <a:cxn ang="0">
                <a:pos x="507" y="988"/>
              </a:cxn>
              <a:cxn ang="0">
                <a:pos x="544" y="1026"/>
              </a:cxn>
              <a:cxn ang="0">
                <a:pos x="561" y="1067"/>
              </a:cxn>
              <a:cxn ang="0">
                <a:pos x="558" y="1111"/>
              </a:cxn>
              <a:cxn ang="0">
                <a:pos x="544" y="1152"/>
              </a:cxn>
              <a:cxn ang="0">
                <a:pos x="532" y="1194"/>
              </a:cxn>
              <a:cxn ang="0">
                <a:pos x="538" y="1234"/>
              </a:cxn>
              <a:cxn ang="0">
                <a:pos x="854" y="1190"/>
              </a:cxn>
              <a:cxn ang="0">
                <a:pos x="857" y="1135"/>
              </a:cxn>
              <a:cxn ang="0">
                <a:pos x="862" y="1089"/>
              </a:cxn>
              <a:cxn ang="0">
                <a:pos x="877" y="1049"/>
              </a:cxn>
              <a:cxn ang="0">
                <a:pos x="905" y="1023"/>
              </a:cxn>
              <a:cxn ang="0">
                <a:pos x="944" y="1008"/>
              </a:cxn>
              <a:cxn ang="0">
                <a:pos x="989" y="1004"/>
              </a:cxn>
              <a:cxn ang="0">
                <a:pos x="1043" y="1006"/>
              </a:cxn>
              <a:cxn ang="0">
                <a:pos x="1092" y="1010"/>
              </a:cxn>
              <a:cxn ang="0">
                <a:pos x="1155" y="1012"/>
              </a:cxn>
              <a:cxn ang="0">
                <a:pos x="1210" y="1006"/>
              </a:cxn>
              <a:cxn ang="0">
                <a:pos x="1262" y="992"/>
              </a:cxn>
              <a:cxn ang="0">
                <a:pos x="1299" y="964"/>
              </a:cxn>
              <a:cxn ang="0">
                <a:pos x="1321" y="929"/>
              </a:cxn>
              <a:cxn ang="0">
                <a:pos x="1321" y="890"/>
              </a:cxn>
              <a:cxn ang="0">
                <a:pos x="1321" y="846"/>
              </a:cxn>
              <a:cxn ang="0">
                <a:pos x="1332" y="810"/>
              </a:cxn>
              <a:cxn ang="0">
                <a:pos x="1355" y="782"/>
              </a:cxn>
              <a:cxn ang="0">
                <a:pos x="1404" y="762"/>
              </a:cxn>
              <a:cxn ang="0">
                <a:pos x="1454" y="750"/>
              </a:cxn>
              <a:cxn ang="0">
                <a:pos x="1515" y="739"/>
              </a:cxn>
              <a:cxn ang="0">
                <a:pos x="1569" y="729"/>
              </a:cxn>
              <a:cxn ang="0">
                <a:pos x="1616" y="715"/>
              </a:cxn>
              <a:cxn ang="0">
                <a:pos x="1650" y="693"/>
              </a:cxn>
              <a:cxn ang="0">
                <a:pos x="1680" y="660"/>
              </a:cxn>
              <a:cxn ang="0">
                <a:pos x="1695" y="618"/>
              </a:cxn>
              <a:cxn ang="0">
                <a:pos x="1688" y="577"/>
              </a:cxn>
              <a:cxn ang="0">
                <a:pos x="1672" y="525"/>
              </a:cxn>
              <a:cxn ang="0">
                <a:pos x="1662" y="480"/>
              </a:cxn>
              <a:cxn ang="0">
                <a:pos x="1665" y="436"/>
              </a:cxn>
              <a:cxn ang="0">
                <a:pos x="1681" y="399"/>
              </a:cxn>
              <a:cxn ang="0">
                <a:pos x="1709" y="367"/>
              </a:cxn>
              <a:cxn ang="0">
                <a:pos x="1750" y="335"/>
              </a:cxn>
              <a:cxn ang="0">
                <a:pos x="1798" y="316"/>
              </a:cxn>
              <a:cxn ang="0">
                <a:pos x="1846" y="308"/>
              </a:cxn>
              <a:cxn ang="0">
                <a:pos x="1905" y="308"/>
              </a:cxn>
            </a:cxnLst>
            <a:rect l="0" t="0" r="r" b="b"/>
            <a:pathLst>
              <a:path w="1906" h="1240">
                <a:moveTo>
                  <a:pt x="1905" y="308"/>
                </a:moveTo>
                <a:lnTo>
                  <a:pt x="1905" y="0"/>
                </a:lnTo>
                <a:lnTo>
                  <a:pt x="0" y="0"/>
                </a:lnTo>
                <a:lnTo>
                  <a:pt x="2" y="1239"/>
                </a:lnTo>
                <a:lnTo>
                  <a:pt x="171" y="1239"/>
                </a:lnTo>
                <a:lnTo>
                  <a:pt x="179" y="1215"/>
                </a:lnTo>
                <a:lnTo>
                  <a:pt x="179" y="1198"/>
                </a:lnTo>
                <a:lnTo>
                  <a:pt x="175" y="1174"/>
                </a:lnTo>
                <a:lnTo>
                  <a:pt x="165" y="1150"/>
                </a:lnTo>
                <a:lnTo>
                  <a:pt x="155" y="1119"/>
                </a:lnTo>
                <a:lnTo>
                  <a:pt x="150" y="1095"/>
                </a:lnTo>
                <a:lnTo>
                  <a:pt x="148" y="1075"/>
                </a:lnTo>
                <a:lnTo>
                  <a:pt x="153" y="1051"/>
                </a:lnTo>
                <a:lnTo>
                  <a:pt x="161" y="1028"/>
                </a:lnTo>
                <a:lnTo>
                  <a:pt x="179" y="1006"/>
                </a:lnTo>
                <a:lnTo>
                  <a:pt x="200" y="988"/>
                </a:lnTo>
                <a:lnTo>
                  <a:pt x="224" y="972"/>
                </a:lnTo>
                <a:lnTo>
                  <a:pt x="250" y="960"/>
                </a:lnTo>
                <a:lnTo>
                  <a:pt x="281" y="949"/>
                </a:lnTo>
                <a:lnTo>
                  <a:pt x="309" y="945"/>
                </a:lnTo>
                <a:lnTo>
                  <a:pt x="349" y="944"/>
                </a:lnTo>
                <a:lnTo>
                  <a:pt x="395" y="946"/>
                </a:lnTo>
                <a:lnTo>
                  <a:pt x="425" y="949"/>
                </a:lnTo>
                <a:lnTo>
                  <a:pt x="451" y="956"/>
                </a:lnTo>
                <a:lnTo>
                  <a:pt x="476" y="968"/>
                </a:lnTo>
                <a:lnTo>
                  <a:pt x="507" y="988"/>
                </a:lnTo>
                <a:lnTo>
                  <a:pt x="526" y="1006"/>
                </a:lnTo>
                <a:lnTo>
                  <a:pt x="544" y="1026"/>
                </a:lnTo>
                <a:lnTo>
                  <a:pt x="554" y="1047"/>
                </a:lnTo>
                <a:lnTo>
                  <a:pt x="561" y="1067"/>
                </a:lnTo>
                <a:lnTo>
                  <a:pt x="561" y="1089"/>
                </a:lnTo>
                <a:lnTo>
                  <a:pt x="558" y="1111"/>
                </a:lnTo>
                <a:lnTo>
                  <a:pt x="551" y="1132"/>
                </a:lnTo>
                <a:lnTo>
                  <a:pt x="544" y="1152"/>
                </a:lnTo>
                <a:lnTo>
                  <a:pt x="536" y="1173"/>
                </a:lnTo>
                <a:lnTo>
                  <a:pt x="532" y="1194"/>
                </a:lnTo>
                <a:lnTo>
                  <a:pt x="532" y="1213"/>
                </a:lnTo>
                <a:lnTo>
                  <a:pt x="538" y="1234"/>
                </a:lnTo>
                <a:lnTo>
                  <a:pt x="857" y="1234"/>
                </a:lnTo>
                <a:lnTo>
                  <a:pt x="854" y="1190"/>
                </a:lnTo>
                <a:lnTo>
                  <a:pt x="857" y="1158"/>
                </a:lnTo>
                <a:lnTo>
                  <a:pt x="857" y="1135"/>
                </a:lnTo>
                <a:lnTo>
                  <a:pt x="859" y="1112"/>
                </a:lnTo>
                <a:lnTo>
                  <a:pt x="862" y="1089"/>
                </a:lnTo>
                <a:lnTo>
                  <a:pt x="868" y="1065"/>
                </a:lnTo>
                <a:lnTo>
                  <a:pt x="877" y="1049"/>
                </a:lnTo>
                <a:lnTo>
                  <a:pt x="888" y="1035"/>
                </a:lnTo>
                <a:lnTo>
                  <a:pt x="905" y="1023"/>
                </a:lnTo>
                <a:lnTo>
                  <a:pt x="923" y="1014"/>
                </a:lnTo>
                <a:lnTo>
                  <a:pt x="944" y="1008"/>
                </a:lnTo>
                <a:lnTo>
                  <a:pt x="967" y="1006"/>
                </a:lnTo>
                <a:lnTo>
                  <a:pt x="989" y="1004"/>
                </a:lnTo>
                <a:lnTo>
                  <a:pt x="1017" y="1004"/>
                </a:lnTo>
                <a:lnTo>
                  <a:pt x="1043" y="1006"/>
                </a:lnTo>
                <a:lnTo>
                  <a:pt x="1064" y="1008"/>
                </a:lnTo>
                <a:lnTo>
                  <a:pt x="1092" y="1010"/>
                </a:lnTo>
                <a:lnTo>
                  <a:pt x="1122" y="1012"/>
                </a:lnTo>
                <a:lnTo>
                  <a:pt x="1155" y="1012"/>
                </a:lnTo>
                <a:lnTo>
                  <a:pt x="1183" y="1010"/>
                </a:lnTo>
                <a:lnTo>
                  <a:pt x="1210" y="1006"/>
                </a:lnTo>
                <a:lnTo>
                  <a:pt x="1241" y="1000"/>
                </a:lnTo>
                <a:lnTo>
                  <a:pt x="1262" y="992"/>
                </a:lnTo>
                <a:lnTo>
                  <a:pt x="1285" y="980"/>
                </a:lnTo>
                <a:lnTo>
                  <a:pt x="1299" y="964"/>
                </a:lnTo>
                <a:lnTo>
                  <a:pt x="1315" y="946"/>
                </a:lnTo>
                <a:lnTo>
                  <a:pt x="1321" y="929"/>
                </a:lnTo>
                <a:lnTo>
                  <a:pt x="1324" y="909"/>
                </a:lnTo>
                <a:lnTo>
                  <a:pt x="1321" y="890"/>
                </a:lnTo>
                <a:lnTo>
                  <a:pt x="1319" y="869"/>
                </a:lnTo>
                <a:lnTo>
                  <a:pt x="1321" y="846"/>
                </a:lnTo>
                <a:lnTo>
                  <a:pt x="1326" y="829"/>
                </a:lnTo>
                <a:lnTo>
                  <a:pt x="1332" y="810"/>
                </a:lnTo>
                <a:lnTo>
                  <a:pt x="1342" y="794"/>
                </a:lnTo>
                <a:lnTo>
                  <a:pt x="1355" y="782"/>
                </a:lnTo>
                <a:lnTo>
                  <a:pt x="1377" y="770"/>
                </a:lnTo>
                <a:lnTo>
                  <a:pt x="1404" y="762"/>
                </a:lnTo>
                <a:lnTo>
                  <a:pt x="1429" y="755"/>
                </a:lnTo>
                <a:lnTo>
                  <a:pt x="1454" y="750"/>
                </a:lnTo>
                <a:lnTo>
                  <a:pt x="1480" y="745"/>
                </a:lnTo>
                <a:lnTo>
                  <a:pt x="1515" y="739"/>
                </a:lnTo>
                <a:lnTo>
                  <a:pt x="1542" y="735"/>
                </a:lnTo>
                <a:lnTo>
                  <a:pt x="1569" y="729"/>
                </a:lnTo>
                <a:lnTo>
                  <a:pt x="1592" y="723"/>
                </a:lnTo>
                <a:lnTo>
                  <a:pt x="1616" y="715"/>
                </a:lnTo>
                <a:lnTo>
                  <a:pt x="1633" y="704"/>
                </a:lnTo>
                <a:lnTo>
                  <a:pt x="1650" y="693"/>
                </a:lnTo>
                <a:lnTo>
                  <a:pt x="1668" y="676"/>
                </a:lnTo>
                <a:lnTo>
                  <a:pt x="1680" y="660"/>
                </a:lnTo>
                <a:lnTo>
                  <a:pt x="1689" y="642"/>
                </a:lnTo>
                <a:lnTo>
                  <a:pt x="1695" y="618"/>
                </a:lnTo>
                <a:lnTo>
                  <a:pt x="1691" y="599"/>
                </a:lnTo>
                <a:lnTo>
                  <a:pt x="1688" y="577"/>
                </a:lnTo>
                <a:lnTo>
                  <a:pt x="1680" y="553"/>
                </a:lnTo>
                <a:lnTo>
                  <a:pt x="1672" y="525"/>
                </a:lnTo>
                <a:lnTo>
                  <a:pt x="1663" y="500"/>
                </a:lnTo>
                <a:lnTo>
                  <a:pt x="1662" y="480"/>
                </a:lnTo>
                <a:lnTo>
                  <a:pt x="1662" y="462"/>
                </a:lnTo>
                <a:lnTo>
                  <a:pt x="1665" y="436"/>
                </a:lnTo>
                <a:lnTo>
                  <a:pt x="1673" y="415"/>
                </a:lnTo>
                <a:lnTo>
                  <a:pt x="1681" y="399"/>
                </a:lnTo>
                <a:lnTo>
                  <a:pt x="1693" y="383"/>
                </a:lnTo>
                <a:lnTo>
                  <a:pt x="1709" y="367"/>
                </a:lnTo>
                <a:lnTo>
                  <a:pt x="1728" y="349"/>
                </a:lnTo>
                <a:lnTo>
                  <a:pt x="1750" y="335"/>
                </a:lnTo>
                <a:lnTo>
                  <a:pt x="1775" y="323"/>
                </a:lnTo>
                <a:lnTo>
                  <a:pt x="1798" y="316"/>
                </a:lnTo>
                <a:lnTo>
                  <a:pt x="1821" y="312"/>
                </a:lnTo>
                <a:lnTo>
                  <a:pt x="1846" y="308"/>
                </a:lnTo>
                <a:lnTo>
                  <a:pt x="1876" y="308"/>
                </a:lnTo>
                <a:lnTo>
                  <a:pt x="1905" y="308"/>
                </a:lnTo>
              </a:path>
            </a:pathLst>
          </a:custGeom>
          <a:gradFill rotWithShape="0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path path="rect">
              <a:fillToRect l="50000" t="50000" r="50000" b="50000"/>
            </a:path>
          </a:gra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26631" name="Freeform 6"/>
          <p:cNvSpPr>
            <a:spLocks/>
          </p:cNvSpPr>
          <p:nvPr/>
        </p:nvSpPr>
        <p:spPr bwMode="auto">
          <a:xfrm>
            <a:off x="3087688" y="2238375"/>
            <a:ext cx="3354387" cy="2944813"/>
          </a:xfrm>
          <a:custGeom>
            <a:avLst/>
            <a:gdLst>
              <a:gd name="T0" fmla="*/ 2147483647 w 2113"/>
              <a:gd name="T1" fmla="*/ 2147483647 h 1855"/>
              <a:gd name="T2" fmla="*/ 2147483647 w 2113"/>
              <a:gd name="T3" fmla="*/ 2147483647 h 1855"/>
              <a:gd name="T4" fmla="*/ 2147483647 w 2113"/>
              <a:gd name="T5" fmla="*/ 2147483647 h 1855"/>
              <a:gd name="T6" fmla="*/ 2147483647 w 2113"/>
              <a:gd name="T7" fmla="*/ 2147483647 h 1855"/>
              <a:gd name="T8" fmla="*/ 2147483647 w 2113"/>
              <a:gd name="T9" fmla="*/ 2147483647 h 1855"/>
              <a:gd name="T10" fmla="*/ 2147483647 w 2113"/>
              <a:gd name="T11" fmla="*/ 2147483647 h 1855"/>
              <a:gd name="T12" fmla="*/ 2147483647 w 2113"/>
              <a:gd name="T13" fmla="*/ 2147483647 h 1855"/>
              <a:gd name="T14" fmla="*/ 2147483647 w 2113"/>
              <a:gd name="T15" fmla="*/ 2147483647 h 1855"/>
              <a:gd name="T16" fmla="*/ 2147483647 w 2113"/>
              <a:gd name="T17" fmla="*/ 2147483647 h 1855"/>
              <a:gd name="T18" fmla="*/ 2147483647 w 2113"/>
              <a:gd name="T19" fmla="*/ 2147483647 h 1855"/>
              <a:gd name="T20" fmla="*/ 2147483647 w 2113"/>
              <a:gd name="T21" fmla="*/ 2147483647 h 1855"/>
              <a:gd name="T22" fmla="*/ 2147483647 w 2113"/>
              <a:gd name="T23" fmla="*/ 2147483647 h 1855"/>
              <a:gd name="T24" fmla="*/ 2147483647 w 2113"/>
              <a:gd name="T25" fmla="*/ 2147483647 h 1855"/>
              <a:gd name="T26" fmla="*/ 2147483647 w 2113"/>
              <a:gd name="T27" fmla="*/ 2147483647 h 1855"/>
              <a:gd name="T28" fmla="*/ 2147483647 w 2113"/>
              <a:gd name="T29" fmla="*/ 2147483647 h 1855"/>
              <a:gd name="T30" fmla="*/ 2147483647 w 2113"/>
              <a:gd name="T31" fmla="*/ 2147483647 h 1855"/>
              <a:gd name="T32" fmla="*/ 2147483647 w 2113"/>
              <a:gd name="T33" fmla="*/ 2147483647 h 1855"/>
              <a:gd name="T34" fmla="*/ 2147483647 w 2113"/>
              <a:gd name="T35" fmla="*/ 2147483647 h 1855"/>
              <a:gd name="T36" fmla="*/ 2147483647 w 2113"/>
              <a:gd name="T37" fmla="*/ 2147483647 h 1855"/>
              <a:gd name="T38" fmla="*/ 2147483647 w 2113"/>
              <a:gd name="T39" fmla="*/ 2147483647 h 1855"/>
              <a:gd name="T40" fmla="*/ 2147483647 w 2113"/>
              <a:gd name="T41" fmla="*/ 2147483647 h 1855"/>
              <a:gd name="T42" fmla="*/ 2147483647 w 2113"/>
              <a:gd name="T43" fmla="*/ 2147483647 h 1855"/>
              <a:gd name="T44" fmla="*/ 2147483647 w 2113"/>
              <a:gd name="T45" fmla="*/ 2147483647 h 1855"/>
              <a:gd name="T46" fmla="*/ 2147483647 w 2113"/>
              <a:gd name="T47" fmla="*/ 2147483647 h 1855"/>
              <a:gd name="T48" fmla="*/ 2147483647 w 2113"/>
              <a:gd name="T49" fmla="*/ 2147483647 h 1855"/>
              <a:gd name="T50" fmla="*/ 2147483647 w 2113"/>
              <a:gd name="T51" fmla="*/ 2147483647 h 1855"/>
              <a:gd name="T52" fmla="*/ 2147483647 w 2113"/>
              <a:gd name="T53" fmla="*/ 2147483647 h 1855"/>
              <a:gd name="T54" fmla="*/ 2147483647 w 2113"/>
              <a:gd name="T55" fmla="*/ 2147483647 h 1855"/>
              <a:gd name="T56" fmla="*/ 2147483647 w 2113"/>
              <a:gd name="T57" fmla="*/ 2147483647 h 1855"/>
              <a:gd name="T58" fmla="*/ 2147483647 w 2113"/>
              <a:gd name="T59" fmla="*/ 2147483647 h 1855"/>
              <a:gd name="T60" fmla="*/ 2147483647 w 2113"/>
              <a:gd name="T61" fmla="*/ 2147483647 h 1855"/>
              <a:gd name="T62" fmla="*/ 2147483647 w 2113"/>
              <a:gd name="T63" fmla="*/ 2147483647 h 1855"/>
              <a:gd name="T64" fmla="*/ 2147483647 w 2113"/>
              <a:gd name="T65" fmla="*/ 2147483647 h 1855"/>
              <a:gd name="T66" fmla="*/ 2147483647 w 2113"/>
              <a:gd name="T67" fmla="*/ 2147483647 h 1855"/>
              <a:gd name="T68" fmla="*/ 2147483647 w 2113"/>
              <a:gd name="T69" fmla="*/ 2147483647 h 1855"/>
              <a:gd name="T70" fmla="*/ 2147483647 w 2113"/>
              <a:gd name="T71" fmla="*/ 2147483647 h 1855"/>
              <a:gd name="T72" fmla="*/ 2147483647 w 2113"/>
              <a:gd name="T73" fmla="*/ 2147483647 h 1855"/>
              <a:gd name="T74" fmla="*/ 2147483647 w 2113"/>
              <a:gd name="T75" fmla="*/ 2147483647 h 1855"/>
              <a:gd name="T76" fmla="*/ 2147483647 w 2113"/>
              <a:gd name="T77" fmla="*/ 2147483647 h 1855"/>
              <a:gd name="T78" fmla="*/ 2147483647 w 2113"/>
              <a:gd name="T79" fmla="*/ 2147483647 h 1855"/>
              <a:gd name="T80" fmla="*/ 2147483647 w 2113"/>
              <a:gd name="T81" fmla="*/ 2147483647 h 1855"/>
              <a:gd name="T82" fmla="*/ 2147483647 w 2113"/>
              <a:gd name="T83" fmla="*/ 2147483647 h 1855"/>
              <a:gd name="T84" fmla="*/ 2147483647 w 2113"/>
              <a:gd name="T85" fmla="*/ 2147483647 h 1855"/>
              <a:gd name="T86" fmla="*/ 2147483647 w 2113"/>
              <a:gd name="T87" fmla="*/ 2147483647 h 1855"/>
              <a:gd name="T88" fmla="*/ 2147483647 w 2113"/>
              <a:gd name="T89" fmla="*/ 2147483647 h 1855"/>
              <a:gd name="T90" fmla="*/ 2147483647 w 2113"/>
              <a:gd name="T91" fmla="*/ 2147483647 h 1855"/>
              <a:gd name="T92" fmla="*/ 2147483647 w 2113"/>
              <a:gd name="T93" fmla="*/ 2147483647 h 1855"/>
              <a:gd name="T94" fmla="*/ 2147483647 w 2113"/>
              <a:gd name="T95" fmla="*/ 2147483647 h 1855"/>
              <a:gd name="T96" fmla="*/ 2147483647 w 2113"/>
              <a:gd name="T97" fmla="*/ 2147483647 h 1855"/>
              <a:gd name="T98" fmla="*/ 2147483647 w 2113"/>
              <a:gd name="T99" fmla="*/ 2147483647 h 1855"/>
              <a:gd name="T100" fmla="*/ 2147483647 w 2113"/>
              <a:gd name="T101" fmla="*/ 2147483647 h 185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113"/>
              <a:gd name="T154" fmla="*/ 0 h 1855"/>
              <a:gd name="T155" fmla="*/ 2113 w 2113"/>
              <a:gd name="T156" fmla="*/ 1855 h 185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113" h="1855">
                <a:moveTo>
                  <a:pt x="804" y="387"/>
                </a:moveTo>
                <a:lnTo>
                  <a:pt x="825" y="366"/>
                </a:lnTo>
                <a:lnTo>
                  <a:pt x="841" y="346"/>
                </a:lnTo>
                <a:lnTo>
                  <a:pt x="849" y="324"/>
                </a:lnTo>
                <a:lnTo>
                  <a:pt x="849" y="295"/>
                </a:lnTo>
                <a:lnTo>
                  <a:pt x="839" y="262"/>
                </a:lnTo>
                <a:lnTo>
                  <a:pt x="831" y="235"/>
                </a:lnTo>
                <a:lnTo>
                  <a:pt x="819" y="200"/>
                </a:lnTo>
                <a:lnTo>
                  <a:pt x="814" y="164"/>
                </a:lnTo>
                <a:lnTo>
                  <a:pt x="819" y="141"/>
                </a:lnTo>
                <a:lnTo>
                  <a:pt x="827" y="113"/>
                </a:lnTo>
                <a:lnTo>
                  <a:pt x="844" y="85"/>
                </a:lnTo>
                <a:lnTo>
                  <a:pt x="866" y="57"/>
                </a:lnTo>
                <a:lnTo>
                  <a:pt x="897" y="34"/>
                </a:lnTo>
                <a:lnTo>
                  <a:pt x="922" y="17"/>
                </a:lnTo>
                <a:lnTo>
                  <a:pt x="959" y="6"/>
                </a:lnTo>
                <a:lnTo>
                  <a:pt x="1002" y="2"/>
                </a:lnTo>
                <a:lnTo>
                  <a:pt x="1048" y="0"/>
                </a:lnTo>
                <a:lnTo>
                  <a:pt x="1110" y="0"/>
                </a:lnTo>
                <a:lnTo>
                  <a:pt x="1159" y="4"/>
                </a:lnTo>
                <a:lnTo>
                  <a:pt x="1188" y="12"/>
                </a:lnTo>
                <a:lnTo>
                  <a:pt x="1209" y="22"/>
                </a:lnTo>
                <a:lnTo>
                  <a:pt x="1231" y="34"/>
                </a:lnTo>
                <a:lnTo>
                  <a:pt x="1255" y="53"/>
                </a:lnTo>
                <a:lnTo>
                  <a:pt x="1276" y="77"/>
                </a:lnTo>
                <a:lnTo>
                  <a:pt x="1293" y="97"/>
                </a:lnTo>
                <a:lnTo>
                  <a:pt x="1301" y="116"/>
                </a:lnTo>
                <a:lnTo>
                  <a:pt x="1307" y="148"/>
                </a:lnTo>
                <a:lnTo>
                  <a:pt x="1307" y="176"/>
                </a:lnTo>
                <a:lnTo>
                  <a:pt x="1303" y="203"/>
                </a:lnTo>
                <a:lnTo>
                  <a:pt x="1296" y="224"/>
                </a:lnTo>
                <a:lnTo>
                  <a:pt x="1288" y="259"/>
                </a:lnTo>
                <a:lnTo>
                  <a:pt x="1276" y="294"/>
                </a:lnTo>
                <a:lnTo>
                  <a:pt x="1271" y="316"/>
                </a:lnTo>
                <a:lnTo>
                  <a:pt x="1279" y="338"/>
                </a:lnTo>
                <a:lnTo>
                  <a:pt x="1289" y="354"/>
                </a:lnTo>
                <a:lnTo>
                  <a:pt x="1307" y="376"/>
                </a:lnTo>
                <a:lnTo>
                  <a:pt x="1334" y="393"/>
                </a:lnTo>
                <a:lnTo>
                  <a:pt x="1359" y="407"/>
                </a:lnTo>
                <a:lnTo>
                  <a:pt x="1394" y="419"/>
                </a:lnTo>
                <a:lnTo>
                  <a:pt x="1431" y="427"/>
                </a:lnTo>
                <a:lnTo>
                  <a:pt x="1466" y="433"/>
                </a:lnTo>
                <a:lnTo>
                  <a:pt x="1501" y="437"/>
                </a:lnTo>
                <a:lnTo>
                  <a:pt x="1539" y="445"/>
                </a:lnTo>
                <a:lnTo>
                  <a:pt x="1569" y="453"/>
                </a:lnTo>
                <a:lnTo>
                  <a:pt x="1592" y="463"/>
                </a:lnTo>
                <a:lnTo>
                  <a:pt x="1610" y="473"/>
                </a:lnTo>
                <a:lnTo>
                  <a:pt x="1623" y="485"/>
                </a:lnTo>
                <a:lnTo>
                  <a:pt x="1633" y="500"/>
                </a:lnTo>
                <a:lnTo>
                  <a:pt x="1641" y="516"/>
                </a:lnTo>
                <a:lnTo>
                  <a:pt x="1645" y="532"/>
                </a:lnTo>
                <a:lnTo>
                  <a:pt x="1648" y="547"/>
                </a:lnTo>
                <a:lnTo>
                  <a:pt x="1648" y="567"/>
                </a:lnTo>
                <a:lnTo>
                  <a:pt x="1645" y="589"/>
                </a:lnTo>
                <a:lnTo>
                  <a:pt x="1645" y="606"/>
                </a:lnTo>
                <a:lnTo>
                  <a:pt x="1650" y="627"/>
                </a:lnTo>
                <a:lnTo>
                  <a:pt x="1661" y="646"/>
                </a:lnTo>
                <a:lnTo>
                  <a:pt x="1674" y="662"/>
                </a:lnTo>
                <a:lnTo>
                  <a:pt x="1691" y="674"/>
                </a:lnTo>
                <a:lnTo>
                  <a:pt x="1712" y="686"/>
                </a:lnTo>
                <a:lnTo>
                  <a:pt x="1734" y="694"/>
                </a:lnTo>
                <a:lnTo>
                  <a:pt x="1767" y="700"/>
                </a:lnTo>
                <a:lnTo>
                  <a:pt x="1794" y="702"/>
                </a:lnTo>
                <a:lnTo>
                  <a:pt x="1821" y="704"/>
                </a:lnTo>
                <a:lnTo>
                  <a:pt x="1850" y="702"/>
                </a:lnTo>
                <a:lnTo>
                  <a:pt x="1887" y="700"/>
                </a:lnTo>
                <a:lnTo>
                  <a:pt x="1914" y="698"/>
                </a:lnTo>
                <a:lnTo>
                  <a:pt x="1942" y="696"/>
                </a:lnTo>
                <a:lnTo>
                  <a:pt x="1969" y="694"/>
                </a:lnTo>
                <a:lnTo>
                  <a:pt x="2000" y="696"/>
                </a:lnTo>
                <a:lnTo>
                  <a:pt x="2017" y="698"/>
                </a:lnTo>
                <a:lnTo>
                  <a:pt x="2036" y="702"/>
                </a:lnTo>
                <a:lnTo>
                  <a:pt x="2054" y="710"/>
                </a:lnTo>
                <a:lnTo>
                  <a:pt x="2074" y="722"/>
                </a:lnTo>
                <a:lnTo>
                  <a:pt x="2089" y="735"/>
                </a:lnTo>
                <a:lnTo>
                  <a:pt x="2100" y="755"/>
                </a:lnTo>
                <a:lnTo>
                  <a:pt x="2105" y="772"/>
                </a:lnTo>
                <a:lnTo>
                  <a:pt x="2108" y="793"/>
                </a:lnTo>
                <a:lnTo>
                  <a:pt x="2112" y="832"/>
                </a:lnTo>
                <a:lnTo>
                  <a:pt x="2110" y="876"/>
                </a:lnTo>
                <a:lnTo>
                  <a:pt x="2112" y="924"/>
                </a:lnTo>
                <a:lnTo>
                  <a:pt x="2107" y="980"/>
                </a:lnTo>
                <a:lnTo>
                  <a:pt x="2102" y="1018"/>
                </a:lnTo>
                <a:lnTo>
                  <a:pt x="2097" y="1048"/>
                </a:lnTo>
                <a:lnTo>
                  <a:pt x="2089" y="1065"/>
                </a:lnTo>
                <a:lnTo>
                  <a:pt x="2075" y="1081"/>
                </a:lnTo>
                <a:lnTo>
                  <a:pt x="2060" y="1091"/>
                </a:lnTo>
                <a:lnTo>
                  <a:pt x="2041" y="1101"/>
                </a:lnTo>
                <a:lnTo>
                  <a:pt x="2018" y="1106"/>
                </a:lnTo>
                <a:lnTo>
                  <a:pt x="1998" y="1110"/>
                </a:lnTo>
                <a:lnTo>
                  <a:pt x="1957" y="1111"/>
                </a:lnTo>
                <a:lnTo>
                  <a:pt x="1921" y="1110"/>
                </a:lnTo>
                <a:lnTo>
                  <a:pt x="1891" y="1106"/>
                </a:lnTo>
                <a:lnTo>
                  <a:pt x="1865" y="1104"/>
                </a:lnTo>
                <a:lnTo>
                  <a:pt x="1835" y="1103"/>
                </a:lnTo>
                <a:lnTo>
                  <a:pt x="1809" y="1103"/>
                </a:lnTo>
                <a:lnTo>
                  <a:pt x="1786" y="1104"/>
                </a:lnTo>
                <a:lnTo>
                  <a:pt x="1761" y="1106"/>
                </a:lnTo>
                <a:lnTo>
                  <a:pt x="1732" y="1112"/>
                </a:lnTo>
                <a:lnTo>
                  <a:pt x="1716" y="1118"/>
                </a:lnTo>
                <a:lnTo>
                  <a:pt x="1701" y="1123"/>
                </a:lnTo>
                <a:lnTo>
                  <a:pt x="1681" y="1134"/>
                </a:lnTo>
                <a:lnTo>
                  <a:pt x="1668" y="1146"/>
                </a:lnTo>
                <a:lnTo>
                  <a:pt x="1658" y="1158"/>
                </a:lnTo>
                <a:lnTo>
                  <a:pt x="1648" y="1173"/>
                </a:lnTo>
                <a:lnTo>
                  <a:pt x="1643" y="1188"/>
                </a:lnTo>
                <a:lnTo>
                  <a:pt x="1641" y="1203"/>
                </a:lnTo>
                <a:lnTo>
                  <a:pt x="1643" y="1221"/>
                </a:lnTo>
                <a:lnTo>
                  <a:pt x="1643" y="1249"/>
                </a:lnTo>
                <a:lnTo>
                  <a:pt x="1641" y="1280"/>
                </a:lnTo>
                <a:lnTo>
                  <a:pt x="1631" y="1302"/>
                </a:lnTo>
                <a:lnTo>
                  <a:pt x="1621" y="1320"/>
                </a:lnTo>
                <a:lnTo>
                  <a:pt x="1607" y="1334"/>
                </a:lnTo>
                <a:lnTo>
                  <a:pt x="1586" y="1344"/>
                </a:lnTo>
                <a:lnTo>
                  <a:pt x="1564" y="1354"/>
                </a:lnTo>
                <a:lnTo>
                  <a:pt x="1539" y="1359"/>
                </a:lnTo>
                <a:lnTo>
                  <a:pt x="1508" y="1364"/>
                </a:lnTo>
                <a:lnTo>
                  <a:pt x="1482" y="1371"/>
                </a:lnTo>
                <a:lnTo>
                  <a:pt x="1450" y="1375"/>
                </a:lnTo>
                <a:lnTo>
                  <a:pt x="1425" y="1379"/>
                </a:lnTo>
                <a:lnTo>
                  <a:pt x="1394" y="1384"/>
                </a:lnTo>
                <a:lnTo>
                  <a:pt x="1371" y="1393"/>
                </a:lnTo>
                <a:lnTo>
                  <a:pt x="1345" y="1403"/>
                </a:lnTo>
                <a:lnTo>
                  <a:pt x="1320" y="1414"/>
                </a:lnTo>
                <a:lnTo>
                  <a:pt x="1303" y="1430"/>
                </a:lnTo>
                <a:lnTo>
                  <a:pt x="1286" y="1448"/>
                </a:lnTo>
                <a:lnTo>
                  <a:pt x="1273" y="1471"/>
                </a:lnTo>
                <a:lnTo>
                  <a:pt x="1270" y="1490"/>
                </a:lnTo>
                <a:lnTo>
                  <a:pt x="1271" y="1513"/>
                </a:lnTo>
                <a:lnTo>
                  <a:pt x="1276" y="1534"/>
                </a:lnTo>
                <a:lnTo>
                  <a:pt x="1285" y="1557"/>
                </a:lnTo>
                <a:lnTo>
                  <a:pt x="1291" y="1581"/>
                </a:lnTo>
                <a:lnTo>
                  <a:pt x="1296" y="1604"/>
                </a:lnTo>
                <a:lnTo>
                  <a:pt x="1303" y="1633"/>
                </a:lnTo>
                <a:lnTo>
                  <a:pt x="1303" y="1662"/>
                </a:lnTo>
                <a:lnTo>
                  <a:pt x="1295" y="1691"/>
                </a:lnTo>
                <a:lnTo>
                  <a:pt x="1286" y="1713"/>
                </a:lnTo>
                <a:lnTo>
                  <a:pt x="1276" y="1735"/>
                </a:lnTo>
                <a:lnTo>
                  <a:pt x="1263" y="1757"/>
                </a:lnTo>
                <a:lnTo>
                  <a:pt x="1245" y="1783"/>
                </a:lnTo>
                <a:lnTo>
                  <a:pt x="1225" y="1800"/>
                </a:lnTo>
                <a:lnTo>
                  <a:pt x="1209" y="1812"/>
                </a:lnTo>
                <a:lnTo>
                  <a:pt x="1188" y="1826"/>
                </a:lnTo>
                <a:lnTo>
                  <a:pt x="1165" y="1840"/>
                </a:lnTo>
                <a:lnTo>
                  <a:pt x="1143" y="1846"/>
                </a:lnTo>
                <a:lnTo>
                  <a:pt x="1124" y="1850"/>
                </a:lnTo>
                <a:lnTo>
                  <a:pt x="1091" y="1853"/>
                </a:lnTo>
                <a:lnTo>
                  <a:pt x="1052" y="1854"/>
                </a:lnTo>
                <a:lnTo>
                  <a:pt x="1006" y="1853"/>
                </a:lnTo>
                <a:lnTo>
                  <a:pt x="985" y="1853"/>
                </a:lnTo>
                <a:lnTo>
                  <a:pt x="957" y="1849"/>
                </a:lnTo>
                <a:lnTo>
                  <a:pt x="928" y="1842"/>
                </a:lnTo>
                <a:lnTo>
                  <a:pt x="901" y="1830"/>
                </a:lnTo>
                <a:lnTo>
                  <a:pt x="885" y="1820"/>
                </a:lnTo>
                <a:lnTo>
                  <a:pt x="866" y="1806"/>
                </a:lnTo>
                <a:lnTo>
                  <a:pt x="852" y="1792"/>
                </a:lnTo>
                <a:lnTo>
                  <a:pt x="837" y="1775"/>
                </a:lnTo>
                <a:lnTo>
                  <a:pt x="825" y="1758"/>
                </a:lnTo>
                <a:lnTo>
                  <a:pt x="816" y="1737"/>
                </a:lnTo>
                <a:lnTo>
                  <a:pt x="811" y="1715"/>
                </a:lnTo>
                <a:lnTo>
                  <a:pt x="809" y="1697"/>
                </a:lnTo>
                <a:lnTo>
                  <a:pt x="809" y="1674"/>
                </a:lnTo>
                <a:lnTo>
                  <a:pt x="811" y="1654"/>
                </a:lnTo>
                <a:lnTo>
                  <a:pt x="819" y="1633"/>
                </a:lnTo>
                <a:lnTo>
                  <a:pt x="825" y="1608"/>
                </a:lnTo>
                <a:lnTo>
                  <a:pt x="833" y="1584"/>
                </a:lnTo>
                <a:lnTo>
                  <a:pt x="839" y="1563"/>
                </a:lnTo>
                <a:lnTo>
                  <a:pt x="841" y="1543"/>
                </a:lnTo>
                <a:lnTo>
                  <a:pt x="839" y="1527"/>
                </a:lnTo>
                <a:lnTo>
                  <a:pt x="833" y="1512"/>
                </a:lnTo>
                <a:lnTo>
                  <a:pt x="821" y="1492"/>
                </a:lnTo>
                <a:lnTo>
                  <a:pt x="808" y="1478"/>
                </a:lnTo>
                <a:lnTo>
                  <a:pt x="791" y="1464"/>
                </a:lnTo>
                <a:lnTo>
                  <a:pt x="773" y="1454"/>
                </a:lnTo>
                <a:lnTo>
                  <a:pt x="755" y="1443"/>
                </a:lnTo>
                <a:lnTo>
                  <a:pt x="728" y="1435"/>
                </a:lnTo>
                <a:lnTo>
                  <a:pt x="705" y="1430"/>
                </a:lnTo>
                <a:lnTo>
                  <a:pt x="676" y="1425"/>
                </a:lnTo>
                <a:lnTo>
                  <a:pt x="650" y="1422"/>
                </a:lnTo>
                <a:lnTo>
                  <a:pt x="625" y="1417"/>
                </a:lnTo>
                <a:lnTo>
                  <a:pt x="596" y="1411"/>
                </a:lnTo>
                <a:lnTo>
                  <a:pt x="571" y="1403"/>
                </a:lnTo>
                <a:lnTo>
                  <a:pt x="541" y="1397"/>
                </a:lnTo>
                <a:lnTo>
                  <a:pt x="518" y="1389"/>
                </a:lnTo>
                <a:lnTo>
                  <a:pt x="500" y="1377"/>
                </a:lnTo>
                <a:lnTo>
                  <a:pt x="485" y="1361"/>
                </a:lnTo>
                <a:lnTo>
                  <a:pt x="475" y="1342"/>
                </a:lnTo>
                <a:lnTo>
                  <a:pt x="467" y="1316"/>
                </a:lnTo>
                <a:lnTo>
                  <a:pt x="466" y="1294"/>
                </a:lnTo>
                <a:lnTo>
                  <a:pt x="467" y="1271"/>
                </a:lnTo>
                <a:lnTo>
                  <a:pt x="470" y="1252"/>
                </a:lnTo>
                <a:lnTo>
                  <a:pt x="467" y="1229"/>
                </a:lnTo>
                <a:lnTo>
                  <a:pt x="459" y="1213"/>
                </a:lnTo>
                <a:lnTo>
                  <a:pt x="444" y="1194"/>
                </a:lnTo>
                <a:lnTo>
                  <a:pt x="429" y="1182"/>
                </a:lnTo>
                <a:lnTo>
                  <a:pt x="411" y="1170"/>
                </a:lnTo>
                <a:lnTo>
                  <a:pt x="386" y="1162"/>
                </a:lnTo>
                <a:lnTo>
                  <a:pt x="359" y="1154"/>
                </a:lnTo>
                <a:lnTo>
                  <a:pt x="329" y="1152"/>
                </a:lnTo>
                <a:lnTo>
                  <a:pt x="305" y="1150"/>
                </a:lnTo>
                <a:lnTo>
                  <a:pt x="276" y="1150"/>
                </a:lnTo>
                <a:lnTo>
                  <a:pt x="251" y="1152"/>
                </a:lnTo>
                <a:lnTo>
                  <a:pt x="227" y="1154"/>
                </a:lnTo>
                <a:lnTo>
                  <a:pt x="202" y="1156"/>
                </a:lnTo>
                <a:lnTo>
                  <a:pt x="177" y="1158"/>
                </a:lnTo>
                <a:lnTo>
                  <a:pt x="136" y="1158"/>
                </a:lnTo>
                <a:lnTo>
                  <a:pt x="110" y="1157"/>
                </a:lnTo>
                <a:lnTo>
                  <a:pt x="82" y="1152"/>
                </a:lnTo>
                <a:lnTo>
                  <a:pt x="62" y="1144"/>
                </a:lnTo>
                <a:lnTo>
                  <a:pt x="41" y="1131"/>
                </a:lnTo>
                <a:lnTo>
                  <a:pt x="26" y="1116"/>
                </a:lnTo>
                <a:lnTo>
                  <a:pt x="16" y="1101"/>
                </a:lnTo>
                <a:lnTo>
                  <a:pt x="4" y="1070"/>
                </a:lnTo>
                <a:lnTo>
                  <a:pt x="4" y="1039"/>
                </a:lnTo>
                <a:lnTo>
                  <a:pt x="2" y="1007"/>
                </a:lnTo>
                <a:lnTo>
                  <a:pt x="0" y="968"/>
                </a:lnTo>
                <a:lnTo>
                  <a:pt x="4" y="933"/>
                </a:lnTo>
                <a:lnTo>
                  <a:pt x="4" y="896"/>
                </a:lnTo>
                <a:lnTo>
                  <a:pt x="6" y="863"/>
                </a:lnTo>
                <a:lnTo>
                  <a:pt x="10" y="829"/>
                </a:lnTo>
                <a:lnTo>
                  <a:pt x="14" y="802"/>
                </a:lnTo>
                <a:lnTo>
                  <a:pt x="20" y="773"/>
                </a:lnTo>
                <a:lnTo>
                  <a:pt x="26" y="751"/>
                </a:lnTo>
                <a:lnTo>
                  <a:pt x="37" y="737"/>
                </a:lnTo>
                <a:lnTo>
                  <a:pt x="51" y="722"/>
                </a:lnTo>
                <a:lnTo>
                  <a:pt x="66" y="713"/>
                </a:lnTo>
                <a:lnTo>
                  <a:pt x="85" y="702"/>
                </a:lnTo>
                <a:lnTo>
                  <a:pt x="103" y="700"/>
                </a:lnTo>
                <a:lnTo>
                  <a:pt x="126" y="696"/>
                </a:lnTo>
                <a:lnTo>
                  <a:pt x="156" y="694"/>
                </a:lnTo>
                <a:lnTo>
                  <a:pt x="183" y="696"/>
                </a:lnTo>
                <a:lnTo>
                  <a:pt x="219" y="700"/>
                </a:lnTo>
                <a:lnTo>
                  <a:pt x="250" y="701"/>
                </a:lnTo>
                <a:lnTo>
                  <a:pt x="276" y="702"/>
                </a:lnTo>
                <a:lnTo>
                  <a:pt x="313" y="704"/>
                </a:lnTo>
                <a:lnTo>
                  <a:pt x="350" y="700"/>
                </a:lnTo>
                <a:lnTo>
                  <a:pt x="381" y="694"/>
                </a:lnTo>
                <a:lnTo>
                  <a:pt x="411" y="685"/>
                </a:lnTo>
                <a:lnTo>
                  <a:pt x="431" y="676"/>
                </a:lnTo>
                <a:lnTo>
                  <a:pt x="451" y="662"/>
                </a:lnTo>
                <a:lnTo>
                  <a:pt x="466" y="643"/>
                </a:lnTo>
                <a:lnTo>
                  <a:pt x="475" y="625"/>
                </a:lnTo>
                <a:lnTo>
                  <a:pt x="478" y="605"/>
                </a:lnTo>
                <a:lnTo>
                  <a:pt x="477" y="591"/>
                </a:lnTo>
                <a:lnTo>
                  <a:pt x="475" y="563"/>
                </a:lnTo>
                <a:lnTo>
                  <a:pt x="477" y="535"/>
                </a:lnTo>
                <a:lnTo>
                  <a:pt x="483" y="514"/>
                </a:lnTo>
                <a:lnTo>
                  <a:pt x="491" y="494"/>
                </a:lnTo>
                <a:lnTo>
                  <a:pt x="503" y="480"/>
                </a:lnTo>
                <a:lnTo>
                  <a:pt x="526" y="465"/>
                </a:lnTo>
                <a:lnTo>
                  <a:pt x="551" y="455"/>
                </a:lnTo>
                <a:lnTo>
                  <a:pt x="582" y="447"/>
                </a:lnTo>
                <a:lnTo>
                  <a:pt x="613" y="440"/>
                </a:lnTo>
                <a:lnTo>
                  <a:pt x="639" y="435"/>
                </a:lnTo>
                <a:lnTo>
                  <a:pt x="672" y="431"/>
                </a:lnTo>
                <a:lnTo>
                  <a:pt x="703" y="425"/>
                </a:lnTo>
                <a:lnTo>
                  <a:pt x="740" y="417"/>
                </a:lnTo>
                <a:lnTo>
                  <a:pt x="775" y="406"/>
                </a:lnTo>
                <a:lnTo>
                  <a:pt x="804" y="387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C4FF89"/>
              </a:gs>
            </a:gsLst>
            <a:path path="rect">
              <a:fillToRect l="50000" t="50000" r="50000" b="50000"/>
            </a:path>
          </a:gra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4052888" y="3200400"/>
            <a:ext cx="1517650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Αγορές </a:t>
            </a:r>
          </a:p>
          <a:p>
            <a:pPr algn="ctr" eaLnBrk="0" hangingPunct="0">
              <a:defRPr/>
            </a:pP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στόχοι</a:t>
            </a: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2393950" y="2386013"/>
            <a:ext cx="148907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Προϊόν </a:t>
            </a: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5886450" y="2409825"/>
            <a:ext cx="103028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Τιμή </a:t>
            </a: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2089150" y="4440238"/>
            <a:ext cx="21447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Προώθηση </a:t>
            </a: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5395913" y="4540250"/>
            <a:ext cx="17033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l-GR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Διανομή </a:t>
            </a: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6637" name="Rectangle 1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72400" cy="1143000"/>
          </a:xfrm>
        </p:spPr>
        <p:txBody>
          <a:bodyPr/>
          <a:lstStyle/>
          <a:p>
            <a:pPr eaLnBrk="1" hangingPunct="1"/>
            <a:r>
              <a:rPr lang="el-GR" altLang="en-US" smtClean="0"/>
              <a:t>Στρατηγική </a:t>
            </a:r>
            <a:r>
              <a:rPr lang="en-US" altLang="en-US" smtClean="0"/>
              <a:t>E-Marketing</a:t>
            </a:r>
          </a:p>
        </p:txBody>
      </p:sp>
    </p:spTree>
    <p:extLst>
      <p:ext uri="{BB962C8B-B14F-4D97-AF65-F5344CB8AC3E}">
        <p14:creationId xmlns:p14="http://schemas.microsoft.com/office/powerpoint/2010/main" val="36058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14E22117-3930-4D56-A770-0CC528F06E1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Προϊόν </a:t>
            </a:r>
            <a:endParaRPr lang="en-US" altLang="en-US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ko-KR" smtClean="0"/>
              <a:t>Ψηφιοποιημένο</a:t>
            </a:r>
          </a:p>
          <a:p>
            <a:pPr eaLnBrk="1" hangingPunct="1">
              <a:defRPr/>
            </a:pPr>
            <a:r>
              <a:rPr lang="el-GR" altLang="ko-KR" smtClean="0"/>
              <a:t>Προσαρμοσμένο στις απαιτήσεις του πελάτη </a:t>
            </a:r>
            <a:endParaRPr lang="el-GR" smtClean="0"/>
          </a:p>
          <a:p>
            <a:pPr eaLnBrk="1" hangingPunct="1">
              <a:defRPr/>
            </a:pPr>
            <a:r>
              <a:rPr lang="el-GR" altLang="ko-KR" smtClean="0"/>
              <a:t>Ατομικό </a:t>
            </a:r>
            <a:endParaRPr lang="en-US" altLang="ko-KR" smtClean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436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7A4BAF8D-33AD-4ED7-B2A6-4768007F85D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Διανομή </a:t>
            </a:r>
            <a:endParaRPr lang="en-US" altLang="en-US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smtClean="0"/>
              <a:t>Διαδικασία ηλεκτρονικής παραγγελίας και επικοινωνίας 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800" smtClean="0"/>
              <a:t>Μείωση της ανεπάρκειας και των στοιχείων κόστους μέσα στο κανάλι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800" smtClean="0"/>
              <a:t>Ταχύτητα στον χρόνο διανομής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800" smtClean="0"/>
              <a:t>Ανάπτυξη της εξυπηρέτησης του πελάτη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smtClean="0"/>
              <a:t>Μείωση των γενικών εξόδων (λιγότερα κτίρια)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smtClean="0"/>
              <a:t>Παγκόσμια κάλυψη 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239180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FE53FCFF-F522-4BA5-8B5E-24E5EC4FB1D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l-GR" altLang="en-US" smtClean="0"/>
              <a:t>Προώθηση </a:t>
            </a:r>
            <a:endParaRPr lang="en-US" altLang="en-US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181600"/>
          </a:xfrm>
        </p:spPr>
        <p:txBody>
          <a:bodyPr/>
          <a:lstStyle/>
          <a:p>
            <a:pPr eaLnBrk="1" hangingPunct="1">
              <a:defRPr/>
            </a:pPr>
            <a:r>
              <a:rPr lang="el-GR" sz="2800" smtClean="0"/>
              <a:t>Αυξάνει την συμμετοχή του πελάτη</a:t>
            </a:r>
            <a:endParaRPr lang="en-US" sz="2800" smtClean="0"/>
          </a:p>
          <a:p>
            <a:pPr eaLnBrk="1" hangingPunct="1">
              <a:defRPr/>
            </a:pPr>
            <a:r>
              <a:rPr lang="el-GR" sz="2800" smtClean="0"/>
              <a:t>Αυξημένη διαθεσιμότητα και χρήση των πληροφοριών για τους πελάτες </a:t>
            </a:r>
            <a:r>
              <a:rPr lang="en-US" sz="2800" smtClean="0"/>
              <a:t> (</a:t>
            </a:r>
            <a:r>
              <a:rPr lang="el-GR" sz="2800" smtClean="0"/>
              <a:t>προώθηση προσαρμοσμένη στον πελάτη)</a:t>
            </a:r>
            <a:endParaRPr lang="en-US" sz="2800" smtClean="0"/>
          </a:p>
          <a:p>
            <a:pPr eaLnBrk="1" hangingPunct="1"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l-GR" sz="2800" smtClean="0"/>
              <a:t>Τύποι </a:t>
            </a:r>
            <a:r>
              <a:rPr lang="en-US" sz="2800" smtClean="0"/>
              <a:t>on-line </a:t>
            </a:r>
            <a:r>
              <a:rPr lang="el-GR" sz="2800" smtClean="0"/>
              <a:t>διαφημίσεων </a:t>
            </a:r>
            <a:endParaRPr lang="en-US" sz="2800" smtClean="0"/>
          </a:p>
          <a:p>
            <a:pPr lvl="1" eaLnBrk="1" hangingPunct="1">
              <a:defRPr/>
            </a:pPr>
            <a:r>
              <a:rPr lang="en-US" sz="2800" smtClean="0"/>
              <a:t>Banner and button ads</a:t>
            </a:r>
          </a:p>
          <a:p>
            <a:pPr lvl="1" eaLnBrk="1" hangingPunct="1">
              <a:defRPr/>
            </a:pPr>
            <a:r>
              <a:rPr lang="en-US" sz="2800" smtClean="0"/>
              <a:t>Key word ads</a:t>
            </a:r>
          </a:p>
          <a:p>
            <a:pPr lvl="1" eaLnBrk="1" hangingPunct="1">
              <a:defRPr/>
            </a:pPr>
            <a:r>
              <a:rPr lang="en-US" sz="2800" smtClean="0"/>
              <a:t>Sponsorships</a:t>
            </a:r>
          </a:p>
          <a:p>
            <a:pPr eaLnBrk="1" hangingPunct="1">
              <a:defRPr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93207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3D285EFD-2597-4583-B827-EE067F6B70F8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mtClean="0"/>
              <a:t>Τιμή </a:t>
            </a:r>
            <a:endParaRPr lang="en-US" altLang="en-US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l-GR" sz="3600" smtClean="0"/>
              <a:t>Οι καταναλωτές έχουνε πρόσβαση σε περισσότερες πληροφορίες για τις τιμές από οποιαδήποτε άλλη φορά</a:t>
            </a:r>
          </a:p>
          <a:p>
            <a:pPr eaLnBrk="1" hangingPunct="1">
              <a:defRPr/>
            </a:pPr>
            <a:r>
              <a:rPr lang="el-GR" sz="3600" smtClean="0"/>
              <a:t>Πιο πολύ ευελιξία </a:t>
            </a:r>
            <a:r>
              <a:rPr lang="en-US" sz="3600" smtClean="0"/>
              <a:t> (</a:t>
            </a:r>
            <a:r>
              <a:rPr lang="el-GR" sz="3600" smtClean="0"/>
              <a:t>τιμή προσαρμοσμένη στον πελάτη</a:t>
            </a:r>
            <a:r>
              <a:rPr lang="en-US" sz="36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13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181B4248-1B68-4689-82BC-5FD4B5B530D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543800" cy="3733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chemeClr val="accent2"/>
                </a:solidFill>
                <a:latin typeface="Times New Roman" pitchFamily="18" charset="0"/>
              </a:rPr>
              <a:t>Οι νέες επιχειρήσεις 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l-GR" sz="2800" dirty="0" smtClean="0">
                <a:solidFill>
                  <a:schemeClr val="accent2"/>
                </a:solidFill>
                <a:latin typeface="Times New Roman" pitchFamily="18" charset="0"/>
              </a:rPr>
              <a:t>συχνά αντιμετωπίζουν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l-GR" sz="2800" dirty="0" smtClean="0">
                <a:solidFill>
                  <a:schemeClr val="accent2"/>
                </a:solidFill>
                <a:latin typeface="Times New Roman" pitchFamily="18" charset="0"/>
              </a:rPr>
              <a:t>την αδιαφορία από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l-GR" sz="2800" dirty="0" smtClean="0">
                <a:solidFill>
                  <a:schemeClr val="accent2"/>
                </a:solidFill>
                <a:latin typeface="Times New Roman" pitchFamily="18" charset="0"/>
              </a:rPr>
              <a:t>τους ανταγωνιστές των που ευρίσκονται σε απόσταση ενός </a:t>
            </a:r>
            <a:r>
              <a:rPr lang="el-GR" sz="2800" dirty="0" err="1" smtClean="0">
                <a:solidFill>
                  <a:schemeClr val="accent2"/>
                </a:solidFill>
                <a:latin typeface="Times New Roman" pitchFamily="18" charset="0"/>
              </a:rPr>
              <a:t>click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800" dirty="0" smtClean="0">
                <a:solidFill>
                  <a:schemeClr val="accent2"/>
                </a:solidFill>
                <a:latin typeface="Times New Roman" pitchFamily="18" charset="0"/>
              </a:rPr>
              <a:t>Το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l-GR" sz="2800" dirty="0" smtClean="0">
                <a:solidFill>
                  <a:schemeClr val="accent2"/>
                </a:solidFill>
                <a:latin typeface="Times New Roman" pitchFamily="18" charset="0"/>
              </a:rPr>
              <a:t>νέο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l-GR" sz="2800" dirty="0" smtClean="0">
                <a:solidFill>
                  <a:schemeClr val="accent2"/>
                </a:solidFill>
                <a:latin typeface="Times New Roman" pitchFamily="18" charset="0"/>
              </a:rPr>
              <a:t>επιχειρηματικό μοντέλο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l-GR" sz="2800" dirty="0" smtClean="0">
                <a:solidFill>
                  <a:schemeClr val="accent2"/>
                </a:solidFill>
                <a:latin typeface="Times New Roman" pitchFamily="18" charset="0"/>
              </a:rPr>
              <a:t>έχει μεγάλη επιτυχία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3000" dirty="0" smtClean="0">
                <a:solidFill>
                  <a:schemeClr val="accent2"/>
                </a:solidFill>
                <a:latin typeface="Times New Roman" pitchFamily="18" charset="0"/>
              </a:rPr>
              <a:t>Προσαρμογή στις απαιτήσεις των πελατών</a:t>
            </a:r>
            <a:endParaRPr lang="en-US" sz="3200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n-US" sz="4400" b="1" smtClean="0">
                <a:solidFill>
                  <a:schemeClr val="accent2"/>
                </a:solidFill>
                <a:latin typeface="Times New Roman" pitchFamily="18" charset="0"/>
              </a:rPr>
              <a:t>Οι παράγοντες που δημιούργησαν τη</a:t>
            </a:r>
            <a:r>
              <a:rPr lang="en-US" altLang="en-US" sz="4400" b="1" smtClean="0">
                <a:solidFill>
                  <a:schemeClr val="accent2"/>
                </a:solidFill>
                <a:latin typeface="Times New Roman" pitchFamily="18" charset="0"/>
              </a:rPr>
              <a:t> ψηφιακή εποχή</a:t>
            </a:r>
          </a:p>
        </p:txBody>
      </p:sp>
    </p:spTree>
    <p:extLst>
      <p:ext uri="{BB962C8B-B14F-4D97-AF65-F5344CB8AC3E}">
        <p14:creationId xmlns:p14="http://schemas.microsoft.com/office/powerpoint/2010/main" val="3441754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F55D6EDF-D4A2-4ED0-9E8F-F8C024A0FBB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οφέλη των αγοραστών από το </a:t>
            </a:r>
            <a:r>
              <a: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E-Commerce</a:t>
            </a:r>
            <a:r>
              <a:rPr lang="el-GR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είναι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228600" y="2438400"/>
            <a:ext cx="8534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Ø"/>
              <a:defRPr/>
            </a:pPr>
            <a:r>
              <a:rPr lang="el-G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Εξυπηρέτηση</a:t>
            </a: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l-G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Εύκολη χρήση και προσωπική</a:t>
            </a:r>
            <a:endParaRPr lang="en-US" sz="28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itchFamily="2" charset="2"/>
              <a:buChar char="Ø"/>
              <a:defRPr/>
            </a:pPr>
            <a:r>
              <a:rPr lang="el-G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Μπορούμε να έχουμε σε περισσότερες πληροφορίες για τα προϊόντα, τις τιμές, και την διαθεσιμότητα τους.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l-G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Πρόσβαση σε ανταγωνιστικές πληροφορίες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l-GR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Άμεση και αμφίδρομη επικοινωνία</a:t>
            </a:r>
            <a:endParaRPr lang="en-US" sz="28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2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A8EE0B64-6629-47C0-B017-6CB38E5BBC9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457200" y="1828800"/>
            <a:ext cx="83820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b="1">
                <a:solidFill>
                  <a:schemeClr val="accent2"/>
                </a:solidFill>
              </a:rPr>
              <a:t>Ο χρόνος παράδοσης δεν είναι πολύ ευέλικτος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b="1">
                <a:solidFill>
                  <a:schemeClr val="accent2"/>
                </a:solidFill>
              </a:rPr>
              <a:t>Υπερφόρτωση του αγοραστή με  πληροφορίες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b="1">
                <a:solidFill>
                  <a:schemeClr val="accent2"/>
                </a:solidFill>
              </a:rPr>
              <a:t>Χρήση της τεχνολογίας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b="1">
                <a:solidFill>
                  <a:schemeClr val="accent2"/>
                </a:solidFill>
              </a:rPr>
              <a:t>Ασφάλεια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 b="1">
                <a:solidFill>
                  <a:schemeClr val="accent2"/>
                </a:solidFill>
              </a:rPr>
              <a:t>Στοιχεία κόστους (π.χ. εξοπλισμός με </a:t>
            </a:r>
            <a:r>
              <a:rPr lang="en-US" altLang="en-US" b="1">
                <a:solidFill>
                  <a:schemeClr val="accent2"/>
                </a:solidFill>
              </a:rPr>
              <a:t>Computer</a:t>
            </a:r>
            <a:r>
              <a:rPr lang="el-GR" altLang="en-US" b="1">
                <a:solidFill>
                  <a:schemeClr val="accent2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l-GR" altLang="en-US" b="1">
              <a:solidFill>
                <a:schemeClr val="accent2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l-GR" altLang="en-US" b="1">
              <a:solidFill>
                <a:schemeClr val="accent2"/>
              </a:solidFill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533400" y="7620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μειονεκτήματα των αγοραστών από το 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E-Commerce</a:t>
            </a: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είναι</a:t>
            </a:r>
          </a:p>
        </p:txBody>
      </p:sp>
    </p:spTree>
    <p:extLst>
      <p:ext uri="{BB962C8B-B14F-4D97-AF65-F5344CB8AC3E}">
        <p14:creationId xmlns:p14="http://schemas.microsoft.com/office/powerpoint/2010/main" val="17877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459F4CCC-199C-45DD-BC35-AAFEA554329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28600" y="1905000"/>
            <a:ext cx="8534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Ανάπτυξη σχέσεων με τους πελάτες</a:t>
            </a:r>
            <a:endParaRPr lang="en-US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itchFamily="2" charset="2"/>
              <a:buChar char="ü"/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Μείωση κόστους (π.χ. κόστους παραγγελίας, προσωπική πώληση)</a:t>
            </a:r>
            <a:endParaRPr lang="en-US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itchFamily="2" charset="2"/>
              <a:buChar char="ü"/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Ανεπτυγμένη διανομή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Νέες ευκαιρίες αγοράς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Ευκαιρίες έρευνας αγοράς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Παγκόσμια πρόσβαση, παγκόσμιος πλούτος  γνώσης</a:t>
            </a:r>
            <a:r>
              <a:rPr lang="el-GR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1295400" y="990600"/>
            <a:ext cx="689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οφέλη των οργανισμών από το 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E-Commerce</a:t>
            </a: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είναι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l-GR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048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EA8BC026-79A4-4D12-A7E8-C349E208AC0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09600" y="2438400"/>
            <a:ext cx="80772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>
                <a:solidFill>
                  <a:schemeClr val="accent2"/>
                </a:solidFill>
              </a:rPr>
              <a:t>Λειτουργικό κόστος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>
                <a:solidFill>
                  <a:schemeClr val="accent2"/>
                </a:solidFill>
              </a:rPr>
              <a:t>Κόστος δημιουργίας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>
                <a:solidFill>
                  <a:schemeClr val="accent2"/>
                </a:solidFill>
              </a:rPr>
              <a:t>Εξειδίκευση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>
                <a:solidFill>
                  <a:schemeClr val="accent2"/>
                </a:solidFill>
              </a:rPr>
              <a:t>Αυθεντικότητα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57200" y="990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Τα μειονεκτήματα των οργανισμών από το 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E-Commerce</a:t>
            </a:r>
            <a:r>
              <a:rPr lang="el-GR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είναι</a:t>
            </a:r>
          </a:p>
        </p:txBody>
      </p:sp>
    </p:spTree>
    <p:extLst>
      <p:ext uri="{BB962C8B-B14F-4D97-AF65-F5344CB8AC3E}">
        <p14:creationId xmlns:p14="http://schemas.microsoft.com/office/powerpoint/2010/main" val="379094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4A32849B-0AC2-4843-9FF5-F76A64836A5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b="1">
                <a:solidFill>
                  <a:schemeClr val="accent2"/>
                </a:solidFill>
              </a:rPr>
              <a:t>Ανταγωνιστικό πλεονέκτημα και στρατηγική </a:t>
            </a:r>
            <a:r>
              <a:rPr lang="en-US" altLang="en-US" b="1">
                <a:solidFill>
                  <a:schemeClr val="accent2"/>
                </a:solidFill>
              </a:rPr>
              <a:t>online</a:t>
            </a:r>
            <a:endParaRPr lang="el-GR" altLang="en-US" b="1">
              <a:solidFill>
                <a:schemeClr val="accent2"/>
              </a:solidFill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762000" y="2438400"/>
            <a:ext cx="76962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>
                <a:solidFill>
                  <a:schemeClr val="accent2"/>
                </a:solidFill>
              </a:rPr>
              <a:t> Χαμηλότερα στοιχεία κόστους και τιμές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>
                <a:solidFill>
                  <a:schemeClr val="accent2"/>
                </a:solidFill>
              </a:rPr>
              <a:t> Υψηλή ποιότητα υπηρεσιών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>
                <a:solidFill>
                  <a:schemeClr val="accent2"/>
                </a:solidFill>
              </a:rPr>
              <a:t> Μεγαλύτερη ποικιλία προϊόντων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n-US">
                <a:solidFill>
                  <a:schemeClr val="accent2"/>
                </a:solidFill>
              </a:rPr>
              <a:t> Προσαρμογή του προϊόντος στις απαιτήσεις του πελάτη</a:t>
            </a:r>
          </a:p>
          <a:p>
            <a:pPr eaLnBrk="1" hangingPunct="1">
              <a:spcBef>
                <a:spcPct val="50000"/>
              </a:spcBef>
            </a:pPr>
            <a:endParaRPr lang="el-GR" alt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7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FEE33473-E71D-44B3-A7EC-9E5D9F9BB42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4400" b="1">
                <a:solidFill>
                  <a:schemeClr val="accent2"/>
                </a:solidFill>
              </a:rPr>
              <a:t>Η επιλογή του </a:t>
            </a:r>
            <a:r>
              <a:rPr lang="en-US" altLang="en-US" sz="4400" b="1">
                <a:solidFill>
                  <a:schemeClr val="accent2"/>
                </a:solidFill>
              </a:rPr>
              <a:t>marketing mix </a:t>
            </a:r>
            <a:r>
              <a:rPr lang="el-GR" altLang="en-US" sz="4400" b="1">
                <a:solidFill>
                  <a:schemeClr val="accent2"/>
                </a:solidFill>
              </a:rPr>
              <a:t>στο</a:t>
            </a:r>
            <a:r>
              <a:rPr lang="en-US" altLang="en-US" sz="4400" b="1">
                <a:solidFill>
                  <a:schemeClr val="accent2"/>
                </a:solidFill>
              </a:rPr>
              <a:t> e-commerce</a:t>
            </a:r>
            <a:endParaRPr lang="el-GR" altLang="en-US" sz="44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8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3 - </a:t>
            </a:r>
            <a:fld id="{6A7D30E0-795A-49F7-A31F-62DFA31D547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304800" y="685800"/>
            <a:ext cx="2286000" cy="1447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ko-KR"/>
              <a:t>Η αγορά και </a:t>
            </a:r>
          </a:p>
          <a:p>
            <a:pPr algn="ctr" eaLnBrk="1" hangingPunct="1"/>
            <a:r>
              <a:rPr lang="el-GR" altLang="ko-KR"/>
              <a:t>ο ρόλος του </a:t>
            </a:r>
            <a:endParaRPr lang="en-US" altLang="ko-KR">
              <a:ea typeface="Gulim" pitchFamily="34" charset="-127"/>
            </a:endParaRPr>
          </a:p>
          <a:p>
            <a:pPr algn="ctr" eaLnBrk="1" hangingPunct="1"/>
            <a:r>
              <a:rPr lang="en-US" altLang="ko-KR">
                <a:ea typeface="Gulim" pitchFamily="34" charset="-127"/>
              </a:rPr>
              <a:t>e-commerce</a:t>
            </a:r>
            <a:endParaRPr lang="el-GR" altLang="en-US"/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3490913" y="2590800"/>
            <a:ext cx="1108075" cy="542925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CC"/>
                </a:solidFill>
              </a:rPr>
              <a:t>SWOT</a:t>
            </a:r>
            <a:endParaRPr lang="el-GR" altLang="en-US" b="1">
              <a:solidFill>
                <a:srgbClr val="FFFFCC"/>
              </a:solidFill>
            </a:endParaRPr>
          </a:p>
        </p:txBody>
      </p:sp>
      <p:sp>
        <p:nvSpPr>
          <p:cNvPr id="25605" name="Rectangle 8"/>
          <p:cNvSpPr>
            <a:spLocks noChangeArrowheads="1"/>
          </p:cNvSpPr>
          <p:nvPr/>
        </p:nvSpPr>
        <p:spPr bwMode="auto">
          <a:xfrm>
            <a:off x="381000" y="3495675"/>
            <a:ext cx="5187950" cy="481013"/>
          </a:xfrm>
          <a:prstGeom prst="rect">
            <a:avLst/>
          </a:prstGeom>
          <a:solidFill>
            <a:srgbClr val="A5002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ko-KR" sz="1800" b="1">
                <a:solidFill>
                  <a:srgbClr val="FFFFCC"/>
                </a:solidFill>
              </a:rPr>
              <a:t>Ενσωμάτωση του ηλεκτρονικού εμπορίου</a:t>
            </a:r>
            <a:endParaRPr lang="en-US" altLang="ko-KR" sz="1800" b="1">
              <a:solidFill>
                <a:srgbClr val="FFFFCC"/>
              </a:solidFill>
              <a:ea typeface="Gulim" pitchFamily="34" charset="-127"/>
            </a:endParaRPr>
          </a:p>
          <a:p>
            <a:pPr algn="ctr" eaLnBrk="1" hangingPunct="1"/>
            <a:r>
              <a:rPr lang="el-GR" altLang="ko-KR" sz="1800" b="1">
                <a:solidFill>
                  <a:srgbClr val="FFFFCC"/>
                </a:solidFill>
              </a:rPr>
              <a:t> με τους στόχους του </a:t>
            </a:r>
            <a:r>
              <a:rPr lang="en-US" altLang="ko-KR" sz="1800" b="1">
                <a:solidFill>
                  <a:srgbClr val="FFFFCC"/>
                </a:solidFill>
                <a:ea typeface="Gulim" pitchFamily="34" charset="-127"/>
              </a:rPr>
              <a:t>marketing</a:t>
            </a:r>
            <a:endParaRPr lang="el-GR" altLang="ko-KR" sz="1800" b="1">
              <a:solidFill>
                <a:srgbClr val="FFFFCC"/>
              </a:solidFill>
            </a:endParaRPr>
          </a:p>
        </p:txBody>
      </p:sp>
      <p:sp>
        <p:nvSpPr>
          <p:cNvPr id="25606" name="Rectangle 9"/>
          <p:cNvSpPr>
            <a:spLocks noChangeArrowheads="1"/>
          </p:cNvSpPr>
          <p:nvPr/>
        </p:nvSpPr>
        <p:spPr bwMode="auto">
          <a:xfrm>
            <a:off x="212725" y="4157663"/>
            <a:ext cx="5411788" cy="438150"/>
          </a:xfrm>
          <a:prstGeom prst="rect">
            <a:avLst/>
          </a:prstGeom>
          <a:solidFill>
            <a:srgbClr val="A5002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1800" b="1">
                <a:solidFill>
                  <a:srgbClr val="FFFFCC"/>
                </a:solidFill>
              </a:rPr>
              <a:t>Στρατηγική </a:t>
            </a:r>
            <a:r>
              <a:rPr lang="en-US" altLang="ko-KR" sz="1800" b="1">
                <a:solidFill>
                  <a:srgbClr val="FFFFCC"/>
                </a:solidFill>
                <a:ea typeface="Gulim" pitchFamily="34" charset="-127"/>
              </a:rPr>
              <a:t>marketing </a:t>
            </a:r>
            <a:r>
              <a:rPr lang="el-GR" altLang="ko-KR" sz="1800" b="1">
                <a:solidFill>
                  <a:srgbClr val="FFFFCC"/>
                </a:solidFill>
              </a:rPr>
              <a:t>στο </a:t>
            </a:r>
            <a:r>
              <a:rPr lang="en-US" altLang="en-US" sz="1800" b="1">
                <a:solidFill>
                  <a:srgbClr val="FFFFCC"/>
                </a:solidFill>
              </a:rPr>
              <a:t>E-commerce</a:t>
            </a:r>
            <a:endParaRPr lang="el-GR" altLang="en-US" sz="1800" b="1">
              <a:solidFill>
                <a:srgbClr val="FFFFCC"/>
              </a:solidFill>
            </a:endParaRPr>
          </a:p>
        </p:txBody>
      </p:sp>
      <p:sp>
        <p:nvSpPr>
          <p:cNvPr id="25607" name="Rectangle 11"/>
          <p:cNvSpPr>
            <a:spLocks noChangeArrowheads="1"/>
          </p:cNvSpPr>
          <p:nvPr/>
        </p:nvSpPr>
        <p:spPr bwMode="auto">
          <a:xfrm>
            <a:off x="327025" y="4760913"/>
            <a:ext cx="5311775" cy="542925"/>
          </a:xfrm>
          <a:prstGeom prst="rect">
            <a:avLst/>
          </a:prstGeom>
          <a:solidFill>
            <a:srgbClr val="A5002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1800" b="1">
                <a:solidFill>
                  <a:srgbClr val="FFFFCC"/>
                </a:solidFill>
              </a:rPr>
              <a:t>Η επιλογή του </a:t>
            </a:r>
            <a:r>
              <a:rPr lang="en-US" altLang="en-US" sz="1800" b="1">
                <a:solidFill>
                  <a:srgbClr val="FFFFCC"/>
                </a:solidFill>
              </a:rPr>
              <a:t>marketing</a:t>
            </a:r>
          </a:p>
          <a:p>
            <a:pPr algn="ctr" eaLnBrk="1" hangingPunct="1"/>
            <a:r>
              <a:rPr lang="en-US" altLang="en-US" sz="1800" b="1">
                <a:solidFill>
                  <a:srgbClr val="FFFFCC"/>
                </a:solidFill>
              </a:rPr>
              <a:t> mix </a:t>
            </a:r>
            <a:r>
              <a:rPr lang="el-GR" altLang="en-US" sz="1800" b="1">
                <a:solidFill>
                  <a:srgbClr val="FFFFCC"/>
                </a:solidFill>
              </a:rPr>
              <a:t>στο </a:t>
            </a:r>
            <a:r>
              <a:rPr lang="en-US" altLang="en-US" sz="1800" b="1">
                <a:solidFill>
                  <a:srgbClr val="FFFFCC"/>
                </a:solidFill>
              </a:rPr>
              <a:t>E-commerce</a:t>
            </a:r>
            <a:endParaRPr lang="el-GR" altLang="en-US" sz="1800" b="1">
              <a:solidFill>
                <a:srgbClr val="FFFFCC"/>
              </a:solidFill>
            </a:endParaRPr>
          </a:p>
        </p:txBody>
      </p:sp>
      <p:sp>
        <p:nvSpPr>
          <p:cNvPr id="25608" name="Rectangle 13"/>
          <p:cNvSpPr>
            <a:spLocks noChangeArrowheads="1"/>
          </p:cNvSpPr>
          <p:nvPr/>
        </p:nvSpPr>
        <p:spPr bwMode="auto">
          <a:xfrm>
            <a:off x="327025" y="5424488"/>
            <a:ext cx="5311775" cy="541337"/>
          </a:xfrm>
          <a:prstGeom prst="rect">
            <a:avLst/>
          </a:prstGeom>
          <a:solidFill>
            <a:srgbClr val="A5002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1800" b="1">
                <a:solidFill>
                  <a:srgbClr val="FFFFCC"/>
                </a:solidFill>
              </a:rPr>
              <a:t>Εφαρμογή του </a:t>
            </a:r>
            <a:r>
              <a:rPr lang="en-US" altLang="en-US" sz="1800" b="1">
                <a:solidFill>
                  <a:srgbClr val="FFFFCC"/>
                </a:solidFill>
              </a:rPr>
              <a:t>Marketing mix</a:t>
            </a:r>
            <a:endParaRPr lang="el-GR" altLang="en-US" sz="1800" b="1">
              <a:solidFill>
                <a:srgbClr val="FFFFCC"/>
              </a:solidFill>
            </a:endParaRPr>
          </a:p>
        </p:txBody>
      </p:sp>
      <p:sp>
        <p:nvSpPr>
          <p:cNvPr id="25609" name="Rectangle 14"/>
          <p:cNvSpPr>
            <a:spLocks noChangeArrowheads="1"/>
          </p:cNvSpPr>
          <p:nvPr/>
        </p:nvSpPr>
        <p:spPr bwMode="auto">
          <a:xfrm>
            <a:off x="327025" y="6086475"/>
            <a:ext cx="5311775" cy="542925"/>
          </a:xfrm>
          <a:prstGeom prst="rect">
            <a:avLst/>
          </a:prstGeom>
          <a:solidFill>
            <a:srgbClr val="A5002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n-US" sz="1800" b="1">
                <a:solidFill>
                  <a:srgbClr val="FFFFCC"/>
                </a:solidFill>
              </a:rPr>
              <a:t>Αξιολόγηση και έλεγχος της απόδοσης</a:t>
            </a:r>
          </a:p>
        </p:txBody>
      </p:sp>
      <p:sp>
        <p:nvSpPr>
          <p:cNvPr id="25610" name="Text Box 16"/>
          <p:cNvSpPr txBox="1">
            <a:spLocks noChangeArrowheads="1"/>
          </p:cNvSpPr>
          <p:nvPr/>
        </p:nvSpPr>
        <p:spPr bwMode="auto">
          <a:xfrm>
            <a:off x="228600" y="2286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/>
              <a:t>Εξωτερική ανάλυση</a:t>
            </a:r>
          </a:p>
        </p:txBody>
      </p:sp>
      <p:sp>
        <p:nvSpPr>
          <p:cNvPr id="25611" name="Rectangle 17"/>
          <p:cNvSpPr>
            <a:spLocks noChangeArrowheads="1"/>
          </p:cNvSpPr>
          <p:nvPr/>
        </p:nvSpPr>
        <p:spPr bwMode="auto">
          <a:xfrm>
            <a:off x="5638800" y="457200"/>
            <a:ext cx="2514600" cy="1524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800" b="1"/>
              <a:t>Η εσωτερική επάρκεια </a:t>
            </a:r>
            <a:endParaRPr lang="en-US" altLang="en-US" sz="1800" b="1"/>
          </a:p>
          <a:p>
            <a:pPr algn="ctr" eaLnBrk="1" hangingPunct="1">
              <a:spcBef>
                <a:spcPct val="50000"/>
              </a:spcBef>
            </a:pPr>
            <a:r>
              <a:rPr lang="el-GR" altLang="en-US" sz="1800" b="1"/>
              <a:t>και διαθεσιμότητα </a:t>
            </a:r>
            <a:endParaRPr lang="en-US" altLang="en-US" sz="1800" b="1"/>
          </a:p>
          <a:p>
            <a:pPr algn="ctr" eaLnBrk="1" hangingPunct="1">
              <a:spcBef>
                <a:spcPct val="50000"/>
              </a:spcBef>
            </a:pPr>
            <a:r>
              <a:rPr lang="el-GR" altLang="en-US" sz="1800" b="1"/>
              <a:t>για την υποστήριξη </a:t>
            </a:r>
            <a:endParaRPr lang="en-US" altLang="en-US" sz="1800" b="1"/>
          </a:p>
          <a:p>
            <a:pPr algn="ctr" eaLnBrk="1" hangingPunct="1">
              <a:spcBef>
                <a:spcPct val="50000"/>
              </a:spcBef>
            </a:pPr>
            <a:r>
              <a:rPr lang="el-GR" altLang="en-US" sz="1800" b="1"/>
              <a:t>του </a:t>
            </a:r>
            <a:r>
              <a:rPr lang="en-US" altLang="en-US" sz="1800" b="1"/>
              <a:t>e-commerce</a:t>
            </a:r>
            <a:endParaRPr lang="el-GR" altLang="en-US" sz="1800" b="1"/>
          </a:p>
        </p:txBody>
      </p:sp>
      <p:sp>
        <p:nvSpPr>
          <p:cNvPr id="25612" name="Text Box 18"/>
          <p:cNvSpPr txBox="1">
            <a:spLocks noChangeArrowheads="1"/>
          </p:cNvSpPr>
          <p:nvPr/>
        </p:nvSpPr>
        <p:spPr bwMode="auto">
          <a:xfrm>
            <a:off x="55626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/>
              <a:t>Εσωτερική ανάλυση</a:t>
            </a:r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2895600" y="12192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/>
              <a:t>Έλεγχος </a:t>
            </a:r>
            <a:r>
              <a:rPr lang="en-US" altLang="ko-KR">
                <a:ea typeface="Gulim" pitchFamily="34" charset="-127"/>
              </a:rPr>
              <a:t>marketing</a:t>
            </a:r>
          </a:p>
        </p:txBody>
      </p:sp>
      <p:sp>
        <p:nvSpPr>
          <p:cNvPr id="25614" name="Line 20"/>
          <p:cNvSpPr>
            <a:spLocks noChangeShapeType="1"/>
          </p:cNvSpPr>
          <p:nvPr/>
        </p:nvSpPr>
        <p:spPr bwMode="auto">
          <a:xfrm>
            <a:off x="1219200" y="2133600"/>
            <a:ext cx="1588" cy="68580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21"/>
          <p:cNvSpPr>
            <a:spLocks noChangeShapeType="1"/>
          </p:cNvSpPr>
          <p:nvPr/>
        </p:nvSpPr>
        <p:spPr bwMode="auto">
          <a:xfrm>
            <a:off x="1219200" y="2819400"/>
            <a:ext cx="2209800" cy="1588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22"/>
          <p:cNvSpPr>
            <a:spLocks noChangeArrowheads="1"/>
          </p:cNvSpPr>
          <p:nvPr/>
        </p:nvSpPr>
        <p:spPr bwMode="auto">
          <a:xfrm>
            <a:off x="304800" y="2438400"/>
            <a:ext cx="18288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ko-KR"/>
              <a:t>Ευκαιρίες </a:t>
            </a:r>
            <a:endParaRPr lang="en-US" altLang="ko-KR">
              <a:ea typeface="Gulim" pitchFamily="34" charset="-127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l-GR" altLang="ko-KR"/>
              <a:t>και Απειλές</a:t>
            </a:r>
          </a:p>
        </p:txBody>
      </p:sp>
      <p:sp>
        <p:nvSpPr>
          <p:cNvPr id="25617" name="Line 23"/>
          <p:cNvSpPr>
            <a:spLocks noChangeShapeType="1"/>
          </p:cNvSpPr>
          <p:nvPr/>
        </p:nvSpPr>
        <p:spPr bwMode="auto">
          <a:xfrm>
            <a:off x="6858000" y="1981200"/>
            <a:ext cx="1588" cy="91440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24"/>
          <p:cNvSpPr>
            <a:spLocks noChangeShapeType="1"/>
          </p:cNvSpPr>
          <p:nvPr/>
        </p:nvSpPr>
        <p:spPr bwMode="auto">
          <a:xfrm flipH="1">
            <a:off x="4800600" y="2895600"/>
            <a:ext cx="2057400" cy="1588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Rectangle 25"/>
          <p:cNvSpPr>
            <a:spLocks noChangeArrowheads="1"/>
          </p:cNvSpPr>
          <p:nvPr/>
        </p:nvSpPr>
        <p:spPr bwMode="auto">
          <a:xfrm>
            <a:off x="6019800" y="2286000"/>
            <a:ext cx="22860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ko-KR"/>
              <a:t>Πλεονεκτήματα </a:t>
            </a:r>
            <a:endParaRPr lang="en-US" altLang="ko-KR">
              <a:ea typeface="Gulim" pitchFamily="34" charset="-127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l-GR" altLang="ko-KR"/>
              <a:t>και μειονεκτήματα</a:t>
            </a:r>
          </a:p>
        </p:txBody>
      </p:sp>
      <p:sp>
        <p:nvSpPr>
          <p:cNvPr id="25620" name="Line 26"/>
          <p:cNvSpPr>
            <a:spLocks noChangeShapeType="1"/>
          </p:cNvSpPr>
          <p:nvPr/>
        </p:nvSpPr>
        <p:spPr bwMode="auto">
          <a:xfrm flipH="1">
            <a:off x="5638800" y="3657600"/>
            <a:ext cx="2971800" cy="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7"/>
          <p:cNvSpPr>
            <a:spLocks noChangeShapeType="1"/>
          </p:cNvSpPr>
          <p:nvPr/>
        </p:nvSpPr>
        <p:spPr bwMode="auto">
          <a:xfrm flipH="1">
            <a:off x="5715000" y="4343400"/>
            <a:ext cx="2971800" cy="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8"/>
          <p:cNvSpPr>
            <a:spLocks noChangeShapeType="1"/>
          </p:cNvSpPr>
          <p:nvPr/>
        </p:nvSpPr>
        <p:spPr bwMode="auto">
          <a:xfrm flipH="1">
            <a:off x="5715000" y="4953000"/>
            <a:ext cx="2971800" cy="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9"/>
          <p:cNvSpPr>
            <a:spLocks noChangeShapeType="1"/>
          </p:cNvSpPr>
          <p:nvPr/>
        </p:nvSpPr>
        <p:spPr bwMode="auto">
          <a:xfrm flipH="1">
            <a:off x="5715000" y="5715000"/>
            <a:ext cx="2971800" cy="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30"/>
          <p:cNvSpPr>
            <a:spLocks noChangeShapeType="1"/>
          </p:cNvSpPr>
          <p:nvPr/>
        </p:nvSpPr>
        <p:spPr bwMode="auto">
          <a:xfrm>
            <a:off x="5715000" y="6400800"/>
            <a:ext cx="2971800" cy="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31"/>
          <p:cNvSpPr>
            <a:spLocks noChangeShapeType="1"/>
          </p:cNvSpPr>
          <p:nvPr/>
        </p:nvSpPr>
        <p:spPr bwMode="auto">
          <a:xfrm flipV="1">
            <a:off x="8686800" y="1219200"/>
            <a:ext cx="0" cy="5181600"/>
          </a:xfrm>
          <a:prstGeom prst="line">
            <a:avLst/>
          </a:prstGeom>
          <a:noFill/>
          <a:ln w="57150">
            <a:solidFill>
              <a:srgbClr val="A5002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32"/>
          <p:cNvSpPr>
            <a:spLocks noChangeShapeType="1"/>
          </p:cNvSpPr>
          <p:nvPr/>
        </p:nvSpPr>
        <p:spPr bwMode="auto">
          <a:xfrm flipH="1">
            <a:off x="8153400" y="1219200"/>
            <a:ext cx="533400" cy="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421</Words>
  <Application>Microsoft Office PowerPoint</Application>
  <PresentationFormat>On-screen Show (4:3)</PresentationFormat>
  <Paragraphs>114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Microsoft Word Document</vt:lpstr>
      <vt:lpstr>Marketing στην Ψηφιακή εποχή:  Δημιουργώντας νέους πελάτες</vt:lpstr>
      <vt:lpstr>Οι παράγοντες που δημιούργησαν τη ψηφιακή εποχή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Στρατηγική E-Marketing</vt:lpstr>
      <vt:lpstr>Προϊόν </vt:lpstr>
      <vt:lpstr>Διανομή </vt:lpstr>
      <vt:lpstr>Προώθηση </vt:lpstr>
      <vt:lpstr>Τιμή 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στην Ψηφιακή εποχή:  Δημιουργώντας νέους πελάτες</dc:title>
  <dc:creator>PKyriaz</dc:creator>
  <cp:lastModifiedBy>PKyriaz</cp:lastModifiedBy>
  <cp:revision>1</cp:revision>
  <dcterms:created xsi:type="dcterms:W3CDTF">2015-02-11T18:17:40Z</dcterms:created>
  <dcterms:modified xsi:type="dcterms:W3CDTF">2015-02-11T18:18:43Z</dcterms:modified>
</cp:coreProperties>
</file>