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ebp" ContentType="image/webp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custDataLst>
    <p:tags r:id="rId14"/>
  </p:custDataLst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0768A"/>
    <a:srgbClr val="9388A6"/>
    <a:srgbClr val="9C84B2"/>
    <a:srgbClr val="AC8C5C"/>
    <a:srgbClr val="9E8754"/>
    <a:srgbClr val="4779A3"/>
    <a:srgbClr val="A88442"/>
    <a:srgbClr val="3B77B3"/>
    <a:srgbClr val="283835"/>
    <a:srgbClr val="4161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1" d="100"/>
          <a:sy n="91" d="100"/>
        </p:scale>
        <p:origin x="1592" y="7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208737-6C17-4233-BF32-4054FAEB6F79}" type="datetimeFigureOut">
              <a:rPr lang="el-GR" smtClean="0"/>
              <a:t>18/11/2024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D0B77F-174B-4E22-9184-91979BAA94B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9504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D0B77F-174B-4E22-9184-91979BAA94BC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53418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D0B77F-174B-4E22-9184-91979BAA94BC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483406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D0B77F-174B-4E22-9184-91979BAA94BC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358936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D0B77F-174B-4E22-9184-91979BAA94BC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560701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D0B77F-174B-4E22-9184-91979BAA94BC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53389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D0B77F-174B-4E22-9184-91979BAA94BC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679915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D0B77F-174B-4E22-9184-91979BAA94BC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035833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D0B77F-174B-4E22-9184-91979BAA94BC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33153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D0B77F-174B-4E22-9184-91979BAA94BC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497743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D0B77F-174B-4E22-9184-91979BAA94BC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860304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D0B77F-174B-4E22-9184-91979BAA94BC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59337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F6BBA01-08F0-A76A-92C4-4CC3DC2AE5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12CBB39E-D73B-3001-84AF-4CAE795FF9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8AE726B-4497-0C0C-1EA0-5E760065B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D42DD-E7A3-40F0-97DC-FDDCDDE06D07}" type="datetimeFigureOut">
              <a:rPr lang="el-GR" smtClean="0"/>
              <a:t>18/11/2024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67FBF67-CBC5-D264-878F-572F466AF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4AB0B47-7CD5-BEBA-0AF1-23AAC173A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514B6-1692-44A6-8BA2-0F6B427F155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20590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76A2C3D-B59C-9C25-253C-18E2D68BC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438EF6B-CA93-8A4D-C1A5-D001225E9A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D844A4D-6746-5BF0-BDEB-F4E89B4DA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D42DD-E7A3-40F0-97DC-FDDCDDE06D07}" type="datetimeFigureOut">
              <a:rPr lang="el-GR" smtClean="0"/>
              <a:t>18/11/2024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D05082B-CB95-9822-07BC-17FA7A89C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1CC32A4-109A-CD8E-E04F-2EA6CFF43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514B6-1692-44A6-8BA2-0F6B427F155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0410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DD37042-FD46-3F38-9919-689F6905F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777336F9-D356-C69B-81F9-EF2C1631A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BD517ECD-FC57-E13E-3A6C-976261FE5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D42DD-E7A3-40F0-97DC-FDDCDDE06D07}" type="datetimeFigureOut">
              <a:rPr lang="el-GR" smtClean="0"/>
              <a:t>18/11/2024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2208192-243A-044E-7DFF-7858132CA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CA41BE6-3A4E-477B-CB9E-3FF5319D9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514B6-1692-44A6-8BA2-0F6B427F155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80322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A9349EA-C682-0FBB-EB94-BAD1D2EF5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E1F5DD2-FF94-43F0-3BE3-DCB7F41149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488DC3DC-1255-BD44-A791-6BE6C79516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6239B103-86AC-2FBC-AAAB-8C30361EC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D42DD-E7A3-40F0-97DC-FDDCDDE06D07}" type="datetimeFigureOut">
              <a:rPr lang="el-GR" smtClean="0"/>
              <a:t>18/11/2024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9E601A9A-E0FA-8546-6E43-93EA8D528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6087511D-DA35-A6D1-1099-4583B0978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514B6-1692-44A6-8BA2-0F6B427F155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33688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74D9E23-8C8B-7F62-18CC-66583027C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12235A8F-656B-DF8C-BA14-16FA0B952B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E4C9A8B-877A-6FE4-53AE-32704571A1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1344CA03-C7E2-FFF7-E4E6-A631F03213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E0263C68-44F1-90D2-64C5-7C7AB82C3C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37E97F00-C69C-E525-FBF2-622EF7ECC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D42DD-E7A3-40F0-97DC-FDDCDDE06D07}" type="datetimeFigureOut">
              <a:rPr lang="el-GR" smtClean="0"/>
              <a:t>18/11/2024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E9D5814B-0350-2C74-E6D6-21F015296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695FC3D2-653C-0436-D8E4-596FAC0CD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514B6-1692-44A6-8BA2-0F6B427F155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6448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FA06765-280E-7CFC-6CB5-FF9833919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A9356903-ED65-020A-61E0-4ED15AE0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D42DD-E7A3-40F0-97DC-FDDCDDE06D07}" type="datetimeFigureOut">
              <a:rPr lang="el-GR" smtClean="0"/>
              <a:t>18/11/2024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D965FF9B-B058-D839-655F-3453D98CA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B133CCD4-7625-F3A4-CE16-D04BD5608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514B6-1692-44A6-8BA2-0F6B427F155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93302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2A7ED541-1EB3-68B9-BD8C-1E71630F9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D42DD-E7A3-40F0-97DC-FDDCDDE06D07}" type="datetimeFigureOut">
              <a:rPr lang="el-GR" smtClean="0"/>
              <a:t>18/11/2024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A4C435F8-29C2-FE9E-33B4-CEA479736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50B6A8EC-0716-AE61-C360-575CE72B3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514B6-1692-44A6-8BA2-0F6B427F155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49792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9C7D6F6-1EFF-479B-7755-C931B00DD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7A507E6-92DC-2953-C3C5-2C5BEC4D19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3115AAA5-7CE4-7082-BD2B-52C9ABD30B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C16331D6-A812-2FB6-FA65-78DE90DA0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D42DD-E7A3-40F0-97DC-FDDCDDE06D07}" type="datetimeFigureOut">
              <a:rPr lang="el-GR" smtClean="0"/>
              <a:t>18/11/2024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318ADF77-FD0D-3F3E-DE4C-97CBF33DD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AED2D04C-EACC-A8CF-6095-4704B7F7D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514B6-1692-44A6-8BA2-0F6B427F155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12978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B1E121-C1D8-A919-E92D-9D8345456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6878CDE6-E312-9AF6-D65C-361B14F259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12853635-50F0-0F0D-C1DF-BCB635B0BC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6A16C0DF-94CA-6B39-F4FF-2BD05D909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D42DD-E7A3-40F0-97DC-FDDCDDE06D07}" type="datetimeFigureOut">
              <a:rPr lang="el-GR" smtClean="0"/>
              <a:t>18/11/2024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7E6BC995-9C98-6DF1-C5D9-79F46BA4E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9E581084-CBAC-EA2C-0E0B-D55014A98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514B6-1692-44A6-8BA2-0F6B427F155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06319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1CD0ABF-39E1-D4B1-D03E-8F5859A8D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B0F186DD-CC83-0BF8-582C-05A2F85AB3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6499CB22-9FFA-50C6-D6C9-45A4149EC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D42DD-E7A3-40F0-97DC-FDDCDDE06D07}" type="datetimeFigureOut">
              <a:rPr lang="el-GR" smtClean="0"/>
              <a:t>18/11/2024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5DD3495-199C-CD49-C26F-EDC0F606E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56C255F3-BCFB-13D9-A527-B741ECDB8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514B6-1692-44A6-8BA2-0F6B427F155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98935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FE93321F-A8B0-F344-641D-097020A6F1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A13D541A-6127-97B0-52FB-6492953DC7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036C5E5F-2FD4-96D3-1C5A-350BE50B7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D42DD-E7A3-40F0-97DC-FDDCDDE06D07}" type="datetimeFigureOut">
              <a:rPr lang="el-GR" smtClean="0"/>
              <a:t>18/11/2024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0F69E01-0A08-25DE-28ED-097345AAB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6648536-4BC0-AB02-0D75-258C2FC28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514B6-1692-44A6-8BA2-0F6B427F155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62365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6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6AF3588D-9AB2-48B3-FF2E-5A188DF6D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50B145E-139E-CBB0-F9C2-171CF64A2A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16F9D1C-E729-9995-A1EB-3D9FFDCAE1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D42DD-E7A3-40F0-97DC-FDDCDDE06D07}" type="datetimeFigureOut">
              <a:rPr lang="el-GR" smtClean="0"/>
              <a:t>18/11/2024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441EDABD-B4CC-31F4-A6AD-C764211E06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0085B6D4-937A-A852-D095-10832728C6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514B6-1692-44A6-8BA2-0F6B427F155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7678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5" Type="http://schemas.openxmlformats.org/officeDocument/2006/relationships/image" Target="../media/image1.wmf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5" Type="http://schemas.openxmlformats.org/officeDocument/2006/relationships/image" Target="../media/image9.webp"/><Relationship Id="rId4" Type="http://schemas.openxmlformats.org/officeDocument/2006/relationships/image" Target="../media/image8.web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5" Type="http://schemas.openxmlformats.org/officeDocument/2006/relationships/image" Target="../media/image10.png"/><Relationship Id="rId4" Type="http://schemas.openxmlformats.org/officeDocument/2006/relationships/hyperlink" Target="file:///D:\SCHOOL\&#915;'%20&#915;&#965;&#956;&#957;&#945;&#963;&#943;&#959;&#965;\&#935;&#951;&#956;&#949;&#943;&#945;\&#928;&#945;&#961;&#959;&#965;&#963;&#953;&#940;&#963;&#949;&#953;&#962;\&#927;&#958;&#941;&#945;-&#914;&#940;&#963;&#949;&#953;&#962;-&#902;&#955;&#945;&#964;&#945;\&#916;&#961;&#940;&#963;&#951;_&#931;&#945;&#960;&#959;&#965;&#957;&#953;&#959;&#973;\index.htm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https://www.youtube.com/embed/2KZb2_vcNTg?feature=oembed" TargetMode="External"/><Relationship Id="rId1" Type="http://schemas.openxmlformats.org/officeDocument/2006/relationships/tags" Target="../tags/tag9.xml"/><Relationship Id="rId5" Type="http://schemas.openxmlformats.org/officeDocument/2006/relationships/image" Target="../media/image11.jpe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5" Type="http://schemas.openxmlformats.org/officeDocument/2006/relationships/image" Target="../media/image13.png"/><Relationship Id="rId4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https://player.vimeo.com/video/22451507?app_id=122963" TargetMode="External"/><Relationship Id="rId1" Type="http://schemas.openxmlformats.org/officeDocument/2006/relationships/tags" Target="../tags/tag12.xml"/><Relationship Id="rId5" Type="http://schemas.openxmlformats.org/officeDocument/2006/relationships/image" Target="../media/image14.jpeg"/><Relationship Id="rId4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>
            <a:extLst>
              <a:ext uri="{FF2B5EF4-FFF2-40B4-BE49-F238E27FC236}">
                <a16:creationId xmlns:a16="http://schemas.microsoft.com/office/drawing/2014/main" id="{864F4209-60A8-3C70-4AE1-8767168B6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188913"/>
            <a:ext cx="8748713" cy="6389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03648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Ορθογώνιο: Στρογγύλεμα γωνιών 21">
            <a:extLst>
              <a:ext uri="{FF2B5EF4-FFF2-40B4-BE49-F238E27FC236}">
                <a16:creationId xmlns:a16="http://schemas.microsoft.com/office/drawing/2014/main" id="{1BE2D0B6-5CD0-ECE4-02D3-D4F06642C4A8}"/>
              </a:ext>
            </a:extLst>
          </p:cNvPr>
          <p:cNvSpPr/>
          <p:nvPr/>
        </p:nvSpPr>
        <p:spPr>
          <a:xfrm>
            <a:off x="6214308" y="841477"/>
            <a:ext cx="2441448" cy="1320567"/>
          </a:xfrm>
          <a:prstGeom prst="roundRect">
            <a:avLst/>
          </a:prstGeom>
          <a:noFill/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" name="Επεξήγηση: Κάτω βέλος 1">
            <a:extLst>
              <a:ext uri="{FF2B5EF4-FFF2-40B4-BE49-F238E27FC236}">
                <a16:creationId xmlns:a16="http://schemas.microsoft.com/office/drawing/2014/main" id="{E467B533-F8DF-A4CC-653A-B46E3E82008E}"/>
              </a:ext>
            </a:extLst>
          </p:cNvPr>
          <p:cNvSpPr/>
          <p:nvPr/>
        </p:nvSpPr>
        <p:spPr>
          <a:xfrm>
            <a:off x="333756" y="246888"/>
            <a:ext cx="8476488" cy="630936"/>
          </a:xfrm>
          <a:prstGeom prst="downArrowCallou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altLang="el-GR" dirty="0">
                <a:latin typeface="+mj-lt"/>
              </a:rPr>
              <a:t>Κατά την εξουδετέρωση διαλύματος οξέος </a:t>
            </a:r>
            <a:r>
              <a:rPr lang="en-US" altLang="el-GR" dirty="0">
                <a:latin typeface="+mj-lt"/>
              </a:rPr>
              <a:t>HCl </a:t>
            </a:r>
            <a:r>
              <a:rPr lang="el-GR" altLang="el-GR" dirty="0">
                <a:latin typeface="+mj-lt"/>
              </a:rPr>
              <a:t>με </a:t>
            </a:r>
            <a:r>
              <a:rPr lang="el-GR" altLang="el-GR" b="1" dirty="0">
                <a:solidFill>
                  <a:srgbClr val="FFFF66"/>
                </a:solidFill>
                <a:latin typeface="+mj-lt"/>
              </a:rPr>
              <a:t>ισοδύναμο</a:t>
            </a:r>
            <a:r>
              <a:rPr lang="el-GR" altLang="el-GR" dirty="0">
                <a:latin typeface="+mj-lt"/>
              </a:rPr>
              <a:t> διάλυμα βάσης </a:t>
            </a:r>
            <a:r>
              <a:rPr lang="en-US" altLang="el-GR" dirty="0">
                <a:latin typeface="+mj-lt"/>
              </a:rPr>
              <a:t>NaOH</a:t>
            </a:r>
            <a:endParaRPr lang="el-GR" altLang="el-GR" dirty="0">
              <a:latin typeface="+mj-lt"/>
            </a:endParaRPr>
          </a:p>
        </p:txBody>
      </p:sp>
      <p:sp>
        <p:nvSpPr>
          <p:cNvPr id="3" name="Επεξήγηση: Δεξιό βέλος 2">
            <a:extLst>
              <a:ext uri="{FF2B5EF4-FFF2-40B4-BE49-F238E27FC236}">
                <a16:creationId xmlns:a16="http://schemas.microsoft.com/office/drawing/2014/main" id="{E2C9F8EE-B8D5-A6EB-4B48-A07DD8D0BA03}"/>
              </a:ext>
            </a:extLst>
          </p:cNvPr>
          <p:cNvSpPr/>
          <p:nvPr/>
        </p:nvSpPr>
        <p:spPr>
          <a:xfrm>
            <a:off x="1216153" y="1051560"/>
            <a:ext cx="3171058" cy="391322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834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Αντίδραση </a:t>
            </a:r>
            <a:r>
              <a:rPr lang="en-US" dirty="0"/>
              <a:t>HCl</a:t>
            </a:r>
            <a:r>
              <a:rPr lang="el-GR" dirty="0"/>
              <a:t> στο νερό</a:t>
            </a:r>
          </a:p>
        </p:txBody>
      </p:sp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7183CC3C-2474-A7DD-4E7D-0E6977EAAE99}"/>
              </a:ext>
            </a:extLst>
          </p:cNvPr>
          <p:cNvSpPr/>
          <p:nvPr/>
        </p:nvSpPr>
        <p:spPr>
          <a:xfrm>
            <a:off x="4674286" y="1051547"/>
            <a:ext cx="731520" cy="39133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HCl</a:t>
            </a:r>
            <a:endParaRPr lang="el-GR" dirty="0"/>
          </a:p>
        </p:txBody>
      </p:sp>
      <p:sp>
        <p:nvSpPr>
          <p:cNvPr id="5" name="Βέλος: Δεξιό 4">
            <a:extLst>
              <a:ext uri="{FF2B5EF4-FFF2-40B4-BE49-F238E27FC236}">
                <a16:creationId xmlns:a16="http://schemas.microsoft.com/office/drawing/2014/main" id="{5A6419A8-94B9-DCCB-4B07-D616F7E8F539}"/>
              </a:ext>
            </a:extLst>
          </p:cNvPr>
          <p:cNvSpPr/>
          <p:nvPr/>
        </p:nvSpPr>
        <p:spPr>
          <a:xfrm>
            <a:off x="5692882" y="1123833"/>
            <a:ext cx="367898" cy="195668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0AAB66AC-240F-BE71-97B3-26120CB1A4A2}"/>
              </a:ext>
            </a:extLst>
          </p:cNvPr>
          <p:cNvSpPr/>
          <p:nvPr/>
        </p:nvSpPr>
        <p:spPr>
          <a:xfrm>
            <a:off x="6347856" y="1026006"/>
            <a:ext cx="630936" cy="391322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</a:t>
            </a:r>
            <a:r>
              <a:rPr lang="en-US" baseline="30000" dirty="0"/>
              <a:t>+</a:t>
            </a:r>
            <a:endParaRPr lang="el-GR" baseline="30000" dirty="0"/>
          </a:p>
        </p:txBody>
      </p:sp>
      <p:sp>
        <p:nvSpPr>
          <p:cNvPr id="7" name="Σταυρός 6">
            <a:extLst>
              <a:ext uri="{FF2B5EF4-FFF2-40B4-BE49-F238E27FC236}">
                <a16:creationId xmlns:a16="http://schemas.microsoft.com/office/drawing/2014/main" id="{1D005322-BD57-9D23-770B-6CCC1A95D487}"/>
              </a:ext>
            </a:extLst>
          </p:cNvPr>
          <p:cNvSpPr/>
          <p:nvPr/>
        </p:nvSpPr>
        <p:spPr>
          <a:xfrm>
            <a:off x="7265868" y="1082818"/>
            <a:ext cx="320040" cy="305265"/>
          </a:xfrm>
          <a:prstGeom prst="plus">
            <a:avLst>
              <a:gd name="adj" fmla="val 3801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Ορθογώνιο: Στρογγύλεμα γωνιών 7">
            <a:extLst>
              <a:ext uri="{FF2B5EF4-FFF2-40B4-BE49-F238E27FC236}">
                <a16:creationId xmlns:a16="http://schemas.microsoft.com/office/drawing/2014/main" id="{8FE01A06-F6D7-7559-6923-447242995617}"/>
              </a:ext>
            </a:extLst>
          </p:cNvPr>
          <p:cNvSpPr/>
          <p:nvPr/>
        </p:nvSpPr>
        <p:spPr>
          <a:xfrm>
            <a:off x="7872984" y="1026006"/>
            <a:ext cx="630936" cy="391322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Cl</a:t>
            </a:r>
            <a:r>
              <a:rPr lang="en-US" baseline="30000" dirty="0"/>
              <a:t>-</a:t>
            </a:r>
            <a:endParaRPr lang="el-GR" baseline="30000" dirty="0"/>
          </a:p>
        </p:txBody>
      </p:sp>
      <p:sp>
        <p:nvSpPr>
          <p:cNvPr id="9" name="Επεξήγηση: Δεξιό βέλος 8">
            <a:extLst>
              <a:ext uri="{FF2B5EF4-FFF2-40B4-BE49-F238E27FC236}">
                <a16:creationId xmlns:a16="http://schemas.microsoft.com/office/drawing/2014/main" id="{E2C530BE-0411-0A05-685F-078CFBF43690}"/>
              </a:ext>
            </a:extLst>
          </p:cNvPr>
          <p:cNvSpPr/>
          <p:nvPr/>
        </p:nvSpPr>
        <p:spPr>
          <a:xfrm>
            <a:off x="1216152" y="1628519"/>
            <a:ext cx="3171059" cy="391322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829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Αντίδραση </a:t>
            </a:r>
            <a:r>
              <a:rPr lang="en-US" dirty="0"/>
              <a:t>NaOH</a:t>
            </a:r>
            <a:r>
              <a:rPr lang="el-GR" dirty="0"/>
              <a:t> στο νερό</a:t>
            </a:r>
          </a:p>
        </p:txBody>
      </p:sp>
      <p:sp>
        <p:nvSpPr>
          <p:cNvPr id="10" name="Ορθογώνιο: Στρογγύλεμα γωνιών 9">
            <a:extLst>
              <a:ext uri="{FF2B5EF4-FFF2-40B4-BE49-F238E27FC236}">
                <a16:creationId xmlns:a16="http://schemas.microsoft.com/office/drawing/2014/main" id="{F98B9D25-DA2C-C76C-1605-5277318D64A9}"/>
              </a:ext>
            </a:extLst>
          </p:cNvPr>
          <p:cNvSpPr/>
          <p:nvPr/>
        </p:nvSpPr>
        <p:spPr>
          <a:xfrm>
            <a:off x="4665352" y="1628506"/>
            <a:ext cx="886758" cy="391335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NaOH</a:t>
            </a:r>
            <a:endParaRPr lang="el-GR" dirty="0"/>
          </a:p>
        </p:txBody>
      </p:sp>
      <p:sp>
        <p:nvSpPr>
          <p:cNvPr id="11" name="Βέλος: Δεξιό 10">
            <a:extLst>
              <a:ext uri="{FF2B5EF4-FFF2-40B4-BE49-F238E27FC236}">
                <a16:creationId xmlns:a16="http://schemas.microsoft.com/office/drawing/2014/main" id="{360D2301-A2AC-6DA4-2AF5-483BBDB1EECF}"/>
              </a:ext>
            </a:extLst>
          </p:cNvPr>
          <p:cNvSpPr/>
          <p:nvPr/>
        </p:nvSpPr>
        <p:spPr>
          <a:xfrm>
            <a:off x="5802610" y="1700792"/>
            <a:ext cx="367898" cy="195668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2" name="Ορθογώνιο: Στρογγύλεμα γωνιών 11">
            <a:extLst>
              <a:ext uri="{FF2B5EF4-FFF2-40B4-BE49-F238E27FC236}">
                <a16:creationId xmlns:a16="http://schemas.microsoft.com/office/drawing/2014/main" id="{3D2442D8-AEFA-C84B-22FD-02AE3741BC68}"/>
              </a:ext>
            </a:extLst>
          </p:cNvPr>
          <p:cNvSpPr/>
          <p:nvPr/>
        </p:nvSpPr>
        <p:spPr>
          <a:xfrm>
            <a:off x="6421008" y="1602965"/>
            <a:ext cx="630936" cy="391322"/>
          </a:xfrm>
          <a:prstGeom prst="round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Na</a:t>
            </a:r>
            <a:r>
              <a:rPr lang="en-US" baseline="30000" dirty="0"/>
              <a:t>+</a:t>
            </a:r>
            <a:endParaRPr lang="el-GR" baseline="30000" dirty="0"/>
          </a:p>
        </p:txBody>
      </p:sp>
      <p:sp>
        <p:nvSpPr>
          <p:cNvPr id="13" name="Σταυρός 12">
            <a:extLst>
              <a:ext uri="{FF2B5EF4-FFF2-40B4-BE49-F238E27FC236}">
                <a16:creationId xmlns:a16="http://schemas.microsoft.com/office/drawing/2014/main" id="{A8CAD8F2-DBA6-7EBB-5A6F-D27EDD808069}"/>
              </a:ext>
            </a:extLst>
          </p:cNvPr>
          <p:cNvSpPr/>
          <p:nvPr/>
        </p:nvSpPr>
        <p:spPr>
          <a:xfrm>
            <a:off x="7302444" y="1659777"/>
            <a:ext cx="320040" cy="305265"/>
          </a:xfrm>
          <a:prstGeom prst="plus">
            <a:avLst>
              <a:gd name="adj" fmla="val 38018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4" name="Ορθογώνιο: Στρογγύλεμα γωνιών 13">
            <a:extLst>
              <a:ext uri="{FF2B5EF4-FFF2-40B4-BE49-F238E27FC236}">
                <a16:creationId xmlns:a16="http://schemas.microsoft.com/office/drawing/2014/main" id="{DC5F92C0-9521-AE37-DFE5-1E13D3206632}"/>
              </a:ext>
            </a:extLst>
          </p:cNvPr>
          <p:cNvSpPr/>
          <p:nvPr/>
        </p:nvSpPr>
        <p:spPr>
          <a:xfrm>
            <a:off x="7872984" y="1602965"/>
            <a:ext cx="630936" cy="391322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OH</a:t>
            </a:r>
            <a:r>
              <a:rPr lang="en-US" baseline="30000" dirty="0"/>
              <a:t>-</a:t>
            </a:r>
            <a:endParaRPr lang="el-GR" baseline="30000" dirty="0"/>
          </a:p>
        </p:txBody>
      </p:sp>
      <p:sp>
        <p:nvSpPr>
          <p:cNvPr id="15" name="Επεξήγηση: Δεξιό βέλος 14">
            <a:extLst>
              <a:ext uri="{FF2B5EF4-FFF2-40B4-BE49-F238E27FC236}">
                <a16:creationId xmlns:a16="http://schemas.microsoft.com/office/drawing/2014/main" id="{1B0F90E8-7E80-8061-235F-00F2B4FD3880}"/>
              </a:ext>
            </a:extLst>
          </p:cNvPr>
          <p:cNvSpPr/>
          <p:nvPr/>
        </p:nvSpPr>
        <p:spPr>
          <a:xfrm>
            <a:off x="676656" y="2891521"/>
            <a:ext cx="3722953" cy="391322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9676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…κατά την ανάμιξη </a:t>
            </a:r>
            <a:r>
              <a:rPr lang="en-US" dirty="0"/>
              <a:t>HCl +</a:t>
            </a:r>
            <a:r>
              <a:rPr lang="el-GR" dirty="0"/>
              <a:t> </a:t>
            </a:r>
            <a:r>
              <a:rPr lang="en-US" dirty="0"/>
              <a:t>NaOH</a:t>
            </a:r>
            <a:endParaRPr lang="el-GR" dirty="0"/>
          </a:p>
        </p:txBody>
      </p:sp>
      <p:sp>
        <p:nvSpPr>
          <p:cNvPr id="21" name="Ορθογώνιο: Στρογγύλεμα γωνιών 20">
            <a:extLst>
              <a:ext uri="{FF2B5EF4-FFF2-40B4-BE49-F238E27FC236}">
                <a16:creationId xmlns:a16="http://schemas.microsoft.com/office/drawing/2014/main" id="{FEFE7203-0080-F738-A982-79B00CAB77AD}"/>
              </a:ext>
            </a:extLst>
          </p:cNvPr>
          <p:cNvSpPr/>
          <p:nvPr/>
        </p:nvSpPr>
        <p:spPr>
          <a:xfrm>
            <a:off x="2728504" y="2321821"/>
            <a:ext cx="5928755" cy="396757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Στο νέο διάλυμα υπάρχουν 4 διαφορετικά ιόντα. Όμως </a:t>
            </a:r>
            <a:r>
              <a:rPr lang="el-GR" b="1" dirty="0"/>
              <a:t>…</a:t>
            </a:r>
          </a:p>
        </p:txBody>
      </p:sp>
      <p:sp>
        <p:nvSpPr>
          <p:cNvPr id="16" name="Ορθογώνιο: Στρογγύλεμα γωνιών 15">
            <a:extLst>
              <a:ext uri="{FF2B5EF4-FFF2-40B4-BE49-F238E27FC236}">
                <a16:creationId xmlns:a16="http://schemas.microsoft.com/office/drawing/2014/main" id="{1CB345C1-81E4-D879-56A9-4B26512AE6BD}"/>
              </a:ext>
            </a:extLst>
          </p:cNvPr>
          <p:cNvSpPr/>
          <p:nvPr/>
        </p:nvSpPr>
        <p:spPr>
          <a:xfrm>
            <a:off x="4744392" y="2896461"/>
            <a:ext cx="630936" cy="391322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</a:t>
            </a:r>
            <a:r>
              <a:rPr lang="en-US" baseline="30000" dirty="0"/>
              <a:t>+</a:t>
            </a:r>
            <a:endParaRPr lang="el-GR" baseline="30000" dirty="0"/>
          </a:p>
        </p:txBody>
      </p:sp>
      <p:sp>
        <p:nvSpPr>
          <p:cNvPr id="17" name="Σταυρός 16">
            <a:extLst>
              <a:ext uri="{FF2B5EF4-FFF2-40B4-BE49-F238E27FC236}">
                <a16:creationId xmlns:a16="http://schemas.microsoft.com/office/drawing/2014/main" id="{6DCB19FF-C671-0202-227A-8034847B1E4E}"/>
              </a:ext>
            </a:extLst>
          </p:cNvPr>
          <p:cNvSpPr/>
          <p:nvPr/>
        </p:nvSpPr>
        <p:spPr>
          <a:xfrm>
            <a:off x="5625828" y="2944917"/>
            <a:ext cx="320040" cy="305265"/>
          </a:xfrm>
          <a:prstGeom prst="plus">
            <a:avLst>
              <a:gd name="adj" fmla="val 38018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8" name="Ορθογώνιο: Στρογγύλεμα γωνιών 17">
            <a:extLst>
              <a:ext uri="{FF2B5EF4-FFF2-40B4-BE49-F238E27FC236}">
                <a16:creationId xmlns:a16="http://schemas.microsoft.com/office/drawing/2014/main" id="{71A23A40-E9E9-2272-C950-EC1789A5A45C}"/>
              </a:ext>
            </a:extLst>
          </p:cNvPr>
          <p:cNvSpPr/>
          <p:nvPr/>
        </p:nvSpPr>
        <p:spPr>
          <a:xfrm>
            <a:off x="6196368" y="2896461"/>
            <a:ext cx="630936" cy="391322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OH</a:t>
            </a:r>
            <a:r>
              <a:rPr lang="en-US" baseline="30000" dirty="0"/>
              <a:t>-</a:t>
            </a:r>
            <a:endParaRPr lang="el-GR" baseline="30000" dirty="0"/>
          </a:p>
        </p:txBody>
      </p:sp>
      <p:sp>
        <p:nvSpPr>
          <p:cNvPr id="19" name="Βέλος: Δεξιό 18">
            <a:extLst>
              <a:ext uri="{FF2B5EF4-FFF2-40B4-BE49-F238E27FC236}">
                <a16:creationId xmlns:a16="http://schemas.microsoft.com/office/drawing/2014/main" id="{5929EABC-0C2B-7FF1-3C89-3D37958C28CB}"/>
              </a:ext>
            </a:extLst>
          </p:cNvPr>
          <p:cNvSpPr/>
          <p:nvPr/>
        </p:nvSpPr>
        <p:spPr>
          <a:xfrm>
            <a:off x="7078873" y="3008071"/>
            <a:ext cx="367898" cy="195668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0" name="Ορθογώνιο: Στρογγύλεμα γωνιών 19">
            <a:extLst>
              <a:ext uri="{FF2B5EF4-FFF2-40B4-BE49-F238E27FC236}">
                <a16:creationId xmlns:a16="http://schemas.microsoft.com/office/drawing/2014/main" id="{785DE385-0779-78B5-BC8E-14C7A45C5812}"/>
              </a:ext>
            </a:extLst>
          </p:cNvPr>
          <p:cNvSpPr/>
          <p:nvPr/>
        </p:nvSpPr>
        <p:spPr>
          <a:xfrm>
            <a:off x="7696307" y="2895807"/>
            <a:ext cx="886758" cy="39133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O</a:t>
            </a:r>
            <a:endParaRPr lang="el-GR" dirty="0"/>
          </a:p>
        </p:txBody>
      </p:sp>
      <p:sp>
        <p:nvSpPr>
          <p:cNvPr id="23" name="Επεξήγηση: Δεξιό βέλος 22">
            <a:extLst>
              <a:ext uri="{FF2B5EF4-FFF2-40B4-BE49-F238E27FC236}">
                <a16:creationId xmlns:a16="http://schemas.microsoft.com/office/drawing/2014/main" id="{26191010-73D4-FD1A-82A6-86BC6D29638C}"/>
              </a:ext>
            </a:extLst>
          </p:cNvPr>
          <p:cNvSpPr/>
          <p:nvPr/>
        </p:nvSpPr>
        <p:spPr>
          <a:xfrm>
            <a:off x="330913" y="3480795"/>
            <a:ext cx="3436235" cy="391322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8694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Στο νερό ακόμα υπάρχουν…</a:t>
            </a:r>
          </a:p>
        </p:txBody>
      </p:sp>
      <p:sp>
        <p:nvSpPr>
          <p:cNvPr id="24" name="Ορθογώνιο: Στρογγύλεμα γωνιών 23">
            <a:extLst>
              <a:ext uri="{FF2B5EF4-FFF2-40B4-BE49-F238E27FC236}">
                <a16:creationId xmlns:a16="http://schemas.microsoft.com/office/drawing/2014/main" id="{B7A6322C-8ADB-3491-6DDF-4AAFEE8DA3E3}"/>
              </a:ext>
            </a:extLst>
          </p:cNvPr>
          <p:cNvSpPr/>
          <p:nvPr/>
        </p:nvSpPr>
        <p:spPr>
          <a:xfrm>
            <a:off x="4069860" y="3480795"/>
            <a:ext cx="630936" cy="391322"/>
          </a:xfrm>
          <a:prstGeom prst="round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Na</a:t>
            </a:r>
            <a:r>
              <a:rPr lang="en-US" baseline="30000" dirty="0"/>
              <a:t>+</a:t>
            </a:r>
            <a:endParaRPr lang="el-GR" baseline="30000" dirty="0"/>
          </a:p>
        </p:txBody>
      </p:sp>
      <p:sp>
        <p:nvSpPr>
          <p:cNvPr id="25" name="Σταυρός 24">
            <a:extLst>
              <a:ext uri="{FF2B5EF4-FFF2-40B4-BE49-F238E27FC236}">
                <a16:creationId xmlns:a16="http://schemas.microsoft.com/office/drawing/2014/main" id="{F544D207-1887-B84E-36A2-F30D99A84541}"/>
              </a:ext>
            </a:extLst>
          </p:cNvPr>
          <p:cNvSpPr/>
          <p:nvPr/>
        </p:nvSpPr>
        <p:spPr>
          <a:xfrm>
            <a:off x="5003507" y="3522418"/>
            <a:ext cx="320040" cy="305265"/>
          </a:xfrm>
          <a:prstGeom prst="plus">
            <a:avLst>
              <a:gd name="adj" fmla="val 38018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6" name="Ορθογώνιο: Στρογγύλεμα γωνιών 25">
            <a:extLst>
              <a:ext uri="{FF2B5EF4-FFF2-40B4-BE49-F238E27FC236}">
                <a16:creationId xmlns:a16="http://schemas.microsoft.com/office/drawing/2014/main" id="{B06C7CCC-94A9-CE7D-D7A2-098A2B70355C}"/>
              </a:ext>
            </a:extLst>
          </p:cNvPr>
          <p:cNvSpPr/>
          <p:nvPr/>
        </p:nvSpPr>
        <p:spPr>
          <a:xfrm>
            <a:off x="5629870" y="3482586"/>
            <a:ext cx="630936" cy="391322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Cl</a:t>
            </a:r>
            <a:r>
              <a:rPr lang="en-US" baseline="30000" dirty="0"/>
              <a:t>-</a:t>
            </a:r>
            <a:endParaRPr lang="el-GR" baseline="30000" dirty="0"/>
          </a:p>
        </p:txBody>
      </p:sp>
      <p:sp>
        <p:nvSpPr>
          <p:cNvPr id="27" name="Ορθογώνιο 26">
            <a:extLst>
              <a:ext uri="{FF2B5EF4-FFF2-40B4-BE49-F238E27FC236}">
                <a16:creationId xmlns:a16="http://schemas.microsoft.com/office/drawing/2014/main" id="{BC978FF4-7E93-3DC8-E183-0EC339B8C159}"/>
              </a:ext>
            </a:extLst>
          </p:cNvPr>
          <p:cNvSpPr/>
          <p:nvPr/>
        </p:nvSpPr>
        <p:spPr>
          <a:xfrm>
            <a:off x="6563518" y="3498258"/>
            <a:ext cx="2251298" cy="391335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… ή εξαφανίστηκαν ;</a:t>
            </a:r>
          </a:p>
        </p:txBody>
      </p:sp>
      <p:sp>
        <p:nvSpPr>
          <p:cNvPr id="28" name="Ορθογώνιο: Στρογγύλεμα γωνιών 27">
            <a:extLst>
              <a:ext uri="{FF2B5EF4-FFF2-40B4-BE49-F238E27FC236}">
                <a16:creationId xmlns:a16="http://schemas.microsoft.com/office/drawing/2014/main" id="{D5248AB2-B1E9-D5E8-0A0F-093C6BD1CDB9}"/>
              </a:ext>
            </a:extLst>
          </p:cNvPr>
          <p:cNvSpPr/>
          <p:nvPr/>
        </p:nvSpPr>
        <p:spPr>
          <a:xfrm>
            <a:off x="310896" y="4121740"/>
            <a:ext cx="2562400" cy="3913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Θέρμανση διαλύματος  </a:t>
            </a:r>
          </a:p>
        </p:txBody>
      </p:sp>
      <p:sp>
        <p:nvSpPr>
          <p:cNvPr id="29" name="Ορθογώνιο: Στρογγύλεμα γωνιών 28">
            <a:extLst>
              <a:ext uri="{FF2B5EF4-FFF2-40B4-BE49-F238E27FC236}">
                <a16:creationId xmlns:a16="http://schemas.microsoft.com/office/drawing/2014/main" id="{794E11F2-1391-BB53-CC6D-6AE244959106}"/>
              </a:ext>
            </a:extLst>
          </p:cNvPr>
          <p:cNvSpPr/>
          <p:nvPr/>
        </p:nvSpPr>
        <p:spPr>
          <a:xfrm>
            <a:off x="3627304" y="4097014"/>
            <a:ext cx="1966544" cy="3913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altLang="el-GR" dirty="0">
                <a:sym typeface="Wingdings" panose="05000000000000000000" pitchFamily="2" charset="2"/>
              </a:rPr>
              <a:t>Εξάτμιση νερού</a:t>
            </a:r>
            <a:endParaRPr lang="el-GR" dirty="0"/>
          </a:p>
        </p:txBody>
      </p:sp>
      <p:sp>
        <p:nvSpPr>
          <p:cNvPr id="30" name="Ορθογώνιο: Στρογγύλεμα γωνιών 29">
            <a:extLst>
              <a:ext uri="{FF2B5EF4-FFF2-40B4-BE49-F238E27FC236}">
                <a16:creationId xmlns:a16="http://schemas.microsoft.com/office/drawing/2014/main" id="{4B728D6C-CFA9-59F2-6B83-8A9C32FFF06D}"/>
              </a:ext>
            </a:extLst>
          </p:cNvPr>
          <p:cNvSpPr/>
          <p:nvPr/>
        </p:nvSpPr>
        <p:spPr>
          <a:xfrm>
            <a:off x="6347856" y="4102671"/>
            <a:ext cx="2462388" cy="391323"/>
          </a:xfrm>
          <a:prstGeom prst="roundRect">
            <a:avLst/>
          </a:prstGeom>
          <a:ln w="254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Λευκοί κρύσταλλοι</a:t>
            </a:r>
          </a:p>
        </p:txBody>
      </p:sp>
      <p:sp>
        <p:nvSpPr>
          <p:cNvPr id="31" name="Βέλος: Δεξιό 30">
            <a:extLst>
              <a:ext uri="{FF2B5EF4-FFF2-40B4-BE49-F238E27FC236}">
                <a16:creationId xmlns:a16="http://schemas.microsoft.com/office/drawing/2014/main" id="{D990F6F0-89C3-9425-5C1B-A9D4898CDDE0}"/>
              </a:ext>
            </a:extLst>
          </p:cNvPr>
          <p:cNvSpPr/>
          <p:nvPr/>
        </p:nvSpPr>
        <p:spPr>
          <a:xfrm>
            <a:off x="3105584" y="4150741"/>
            <a:ext cx="320845" cy="276155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2" name="Βέλος: Δεξιό 31">
            <a:extLst>
              <a:ext uri="{FF2B5EF4-FFF2-40B4-BE49-F238E27FC236}">
                <a16:creationId xmlns:a16="http://schemas.microsoft.com/office/drawing/2014/main" id="{58A1A5FD-3F9D-F257-3EE7-069F0B366E68}"/>
              </a:ext>
            </a:extLst>
          </p:cNvPr>
          <p:cNvSpPr/>
          <p:nvPr/>
        </p:nvSpPr>
        <p:spPr>
          <a:xfrm>
            <a:off x="5826136" y="4160254"/>
            <a:ext cx="320845" cy="276155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3" name="Βέλος: Δεξιό 32">
            <a:extLst>
              <a:ext uri="{FF2B5EF4-FFF2-40B4-BE49-F238E27FC236}">
                <a16:creationId xmlns:a16="http://schemas.microsoft.com/office/drawing/2014/main" id="{048F64B5-36C2-2BC1-205D-9780E5027528}"/>
              </a:ext>
            </a:extLst>
          </p:cNvPr>
          <p:cNvSpPr/>
          <p:nvPr/>
        </p:nvSpPr>
        <p:spPr>
          <a:xfrm>
            <a:off x="6568835" y="3609881"/>
            <a:ext cx="314721" cy="217802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4" name="Ορθογώνιο: Στρογγύλεμα γωνιών 33">
            <a:extLst>
              <a:ext uri="{FF2B5EF4-FFF2-40B4-BE49-F238E27FC236}">
                <a16:creationId xmlns:a16="http://schemas.microsoft.com/office/drawing/2014/main" id="{7C03E332-AFC1-2415-604F-F9748796FDC7}"/>
              </a:ext>
            </a:extLst>
          </p:cNvPr>
          <p:cNvSpPr/>
          <p:nvPr/>
        </p:nvSpPr>
        <p:spPr>
          <a:xfrm>
            <a:off x="7186268" y="3497617"/>
            <a:ext cx="933649" cy="39133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NaCl</a:t>
            </a:r>
            <a:endParaRPr lang="el-GR" dirty="0"/>
          </a:p>
        </p:txBody>
      </p:sp>
      <p:sp>
        <p:nvSpPr>
          <p:cNvPr id="35" name="Ορθογώνιο 34">
            <a:extLst>
              <a:ext uri="{FF2B5EF4-FFF2-40B4-BE49-F238E27FC236}">
                <a16:creationId xmlns:a16="http://schemas.microsoft.com/office/drawing/2014/main" id="{1573FA5D-F4A6-6994-7FCD-5EB0E1DA6BD3}"/>
              </a:ext>
            </a:extLst>
          </p:cNvPr>
          <p:cNvSpPr/>
          <p:nvPr/>
        </p:nvSpPr>
        <p:spPr>
          <a:xfrm>
            <a:off x="310896" y="4782312"/>
            <a:ext cx="8499348" cy="6236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altLang="el-GR" dirty="0"/>
              <a:t>Η πλήρης χημική εξίσωση :</a:t>
            </a:r>
            <a:r>
              <a:rPr lang="en-US" altLang="el-GR" dirty="0"/>
              <a:t>    </a:t>
            </a:r>
            <a:r>
              <a:rPr lang="el-GR" altLang="el-GR" dirty="0"/>
              <a:t> </a:t>
            </a:r>
            <a:r>
              <a:rPr lang="en-US" altLang="el-GR" sz="2400" b="1" dirty="0">
                <a:solidFill>
                  <a:schemeClr val="accent1">
                    <a:lumMod val="50000"/>
                  </a:schemeClr>
                </a:solidFill>
                <a:sym typeface="Wingdings" panose="05000000000000000000" pitchFamily="2" charset="2"/>
              </a:rPr>
              <a:t>H</a:t>
            </a:r>
            <a:r>
              <a:rPr lang="en-US" altLang="el-GR" sz="2400" b="1" baseline="30000" dirty="0">
                <a:solidFill>
                  <a:schemeClr val="accent1">
                    <a:lumMod val="50000"/>
                  </a:schemeClr>
                </a:solidFill>
                <a:sym typeface="Wingdings" panose="05000000000000000000" pitchFamily="2" charset="2"/>
              </a:rPr>
              <a:t>+</a:t>
            </a:r>
            <a:r>
              <a:rPr lang="en-US" altLang="el-GR" sz="2400" b="1" dirty="0">
                <a:sym typeface="Wingdings" panose="05000000000000000000" pitchFamily="2" charset="2"/>
              </a:rPr>
              <a:t> + </a:t>
            </a:r>
            <a:r>
              <a:rPr lang="en-US" altLang="el-GR" sz="2400" b="1" dirty="0">
                <a:solidFill>
                  <a:schemeClr val="accent2">
                    <a:lumMod val="50000"/>
                  </a:schemeClr>
                </a:solidFill>
                <a:sym typeface="Wingdings" panose="05000000000000000000" pitchFamily="2" charset="2"/>
              </a:rPr>
              <a:t>Cl</a:t>
            </a:r>
            <a:r>
              <a:rPr lang="en-US" altLang="el-GR" sz="2400" b="1" baseline="30000" dirty="0">
                <a:solidFill>
                  <a:schemeClr val="accent2">
                    <a:lumMod val="50000"/>
                  </a:schemeClr>
                </a:solidFill>
                <a:sym typeface="Wingdings" panose="05000000000000000000" pitchFamily="2" charset="2"/>
              </a:rPr>
              <a:t>-</a:t>
            </a:r>
            <a:r>
              <a:rPr lang="el-GR" altLang="el-GR" sz="2400" b="1" dirty="0"/>
              <a:t> + </a:t>
            </a:r>
            <a:r>
              <a:rPr lang="el-GR" altLang="el-GR" sz="2400" b="1" dirty="0">
                <a:solidFill>
                  <a:schemeClr val="accent5">
                    <a:lumMod val="50000"/>
                  </a:schemeClr>
                </a:solidFill>
                <a:sym typeface="Wingdings" panose="05000000000000000000" pitchFamily="2" charset="2"/>
              </a:rPr>
              <a:t>Να</a:t>
            </a:r>
            <a:r>
              <a:rPr lang="en-US" altLang="el-GR" sz="2400" b="1" baseline="30000" dirty="0">
                <a:solidFill>
                  <a:schemeClr val="accent5">
                    <a:lumMod val="50000"/>
                  </a:schemeClr>
                </a:solidFill>
                <a:sym typeface="Wingdings" panose="05000000000000000000" pitchFamily="2" charset="2"/>
              </a:rPr>
              <a:t>+</a:t>
            </a:r>
            <a:r>
              <a:rPr lang="en-US" altLang="el-GR" sz="2400" b="1" dirty="0">
                <a:sym typeface="Wingdings" panose="05000000000000000000" pitchFamily="2" charset="2"/>
              </a:rPr>
              <a:t> + </a:t>
            </a:r>
            <a:r>
              <a:rPr lang="el-GR" altLang="el-GR" sz="2400" b="1" dirty="0">
                <a:solidFill>
                  <a:schemeClr val="accent1">
                    <a:lumMod val="50000"/>
                  </a:schemeClr>
                </a:solidFill>
                <a:sym typeface="Wingdings" panose="05000000000000000000" pitchFamily="2" charset="2"/>
              </a:rPr>
              <a:t>ΟΗ</a:t>
            </a:r>
            <a:r>
              <a:rPr lang="en-US" altLang="el-GR" sz="2400" b="1" baseline="30000" dirty="0">
                <a:solidFill>
                  <a:schemeClr val="accent1">
                    <a:lumMod val="50000"/>
                  </a:schemeClr>
                </a:solidFill>
                <a:sym typeface="Wingdings" panose="05000000000000000000" pitchFamily="2" charset="2"/>
              </a:rPr>
              <a:t>-</a:t>
            </a:r>
            <a:r>
              <a:rPr lang="el-GR" altLang="el-GR" sz="2400" b="1" dirty="0"/>
              <a:t> </a:t>
            </a:r>
            <a:r>
              <a:rPr lang="el-GR" altLang="el-GR" sz="2400" b="1" dirty="0">
                <a:sym typeface="Wingdings" panose="05000000000000000000" pitchFamily="2" charset="2"/>
              </a:rPr>
              <a:t> </a:t>
            </a:r>
            <a:r>
              <a:rPr lang="en-US" altLang="el-GR" sz="2400" b="1" dirty="0">
                <a:sym typeface="Wingdings" panose="05000000000000000000" pitchFamily="2" charset="2"/>
              </a:rPr>
              <a:t> </a:t>
            </a:r>
            <a:r>
              <a:rPr lang="en-US" altLang="el-GR" sz="2400" b="1" dirty="0">
                <a:solidFill>
                  <a:schemeClr val="accent1">
                    <a:lumMod val="50000"/>
                  </a:schemeClr>
                </a:solidFill>
                <a:sym typeface="Wingdings" panose="05000000000000000000" pitchFamily="2" charset="2"/>
              </a:rPr>
              <a:t>H</a:t>
            </a:r>
            <a:r>
              <a:rPr lang="en-US" altLang="el-GR" sz="2400" b="1" baseline="-25000" dirty="0">
                <a:solidFill>
                  <a:schemeClr val="accent1">
                    <a:lumMod val="50000"/>
                  </a:schemeClr>
                </a:solidFill>
                <a:sym typeface="Wingdings" panose="05000000000000000000" pitchFamily="2" charset="2"/>
              </a:rPr>
              <a:t>2</a:t>
            </a:r>
            <a:r>
              <a:rPr lang="en-US" altLang="el-GR" sz="2400" b="1" dirty="0">
                <a:solidFill>
                  <a:schemeClr val="accent1">
                    <a:lumMod val="50000"/>
                  </a:schemeClr>
                </a:solidFill>
                <a:sym typeface="Wingdings" panose="05000000000000000000" pitchFamily="2" charset="2"/>
              </a:rPr>
              <a:t>O</a:t>
            </a:r>
            <a:r>
              <a:rPr lang="el-GR" altLang="el-GR" sz="2400" b="1" dirty="0">
                <a:sym typeface="Wingdings" panose="05000000000000000000" pitchFamily="2" charset="2"/>
              </a:rPr>
              <a:t> + </a:t>
            </a:r>
            <a:r>
              <a:rPr lang="en-US" altLang="el-GR" sz="2400" b="1" dirty="0">
                <a:solidFill>
                  <a:schemeClr val="accent2">
                    <a:lumMod val="50000"/>
                  </a:schemeClr>
                </a:solidFill>
                <a:sym typeface="Wingdings" panose="05000000000000000000" pitchFamily="2" charset="2"/>
              </a:rPr>
              <a:t>Cl</a:t>
            </a:r>
            <a:r>
              <a:rPr lang="en-US" altLang="el-GR" sz="2400" b="1" baseline="30000" dirty="0">
                <a:solidFill>
                  <a:schemeClr val="accent2">
                    <a:lumMod val="50000"/>
                  </a:schemeClr>
                </a:solidFill>
                <a:sym typeface="Wingdings" panose="05000000000000000000" pitchFamily="2" charset="2"/>
              </a:rPr>
              <a:t>-</a:t>
            </a:r>
            <a:r>
              <a:rPr lang="el-GR" altLang="el-GR" sz="2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l-GR" altLang="el-GR" sz="2400" b="1" dirty="0"/>
              <a:t>+ </a:t>
            </a:r>
            <a:r>
              <a:rPr lang="el-GR" altLang="el-GR" sz="2400" b="1" dirty="0">
                <a:solidFill>
                  <a:schemeClr val="accent5">
                    <a:lumMod val="50000"/>
                  </a:schemeClr>
                </a:solidFill>
                <a:sym typeface="Wingdings" panose="05000000000000000000" pitchFamily="2" charset="2"/>
              </a:rPr>
              <a:t>Να</a:t>
            </a:r>
            <a:r>
              <a:rPr lang="en-US" altLang="el-GR" sz="2400" b="1" baseline="30000" dirty="0">
                <a:solidFill>
                  <a:schemeClr val="accent5">
                    <a:lumMod val="50000"/>
                  </a:schemeClr>
                </a:solidFill>
                <a:sym typeface="Wingdings" panose="05000000000000000000" pitchFamily="2" charset="2"/>
              </a:rPr>
              <a:t>+</a:t>
            </a:r>
            <a:r>
              <a:rPr lang="en-US" altLang="el-GR" sz="2400" b="1" dirty="0">
                <a:sym typeface="Wingdings" panose="05000000000000000000" pitchFamily="2" charset="2"/>
              </a:rPr>
              <a:t> </a:t>
            </a:r>
            <a:endParaRPr lang="el-GR" altLang="el-GR" sz="2400" b="1" dirty="0">
              <a:sym typeface="Wingdings" panose="05000000000000000000" pitchFamily="2" charset="2"/>
            </a:endParaRPr>
          </a:p>
        </p:txBody>
      </p:sp>
      <p:sp>
        <p:nvSpPr>
          <p:cNvPr id="36" name="Ορθογώνιο 35">
            <a:extLst>
              <a:ext uri="{FF2B5EF4-FFF2-40B4-BE49-F238E27FC236}">
                <a16:creationId xmlns:a16="http://schemas.microsoft.com/office/drawing/2014/main" id="{E59672AD-A7C7-AF8B-334B-7799B5E01256}"/>
              </a:ext>
            </a:extLst>
          </p:cNvPr>
          <p:cNvSpPr/>
          <p:nvPr/>
        </p:nvSpPr>
        <p:spPr>
          <a:xfrm>
            <a:off x="7265868" y="5793156"/>
            <a:ext cx="1544376" cy="5212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/>
              <a:t>Άλας</a:t>
            </a:r>
            <a:r>
              <a:rPr lang="el-GR" dirty="0"/>
              <a:t> (αλάτι)</a:t>
            </a:r>
          </a:p>
        </p:txBody>
      </p:sp>
      <p:sp>
        <p:nvSpPr>
          <p:cNvPr id="37" name="Ορθογώνιο: Στρογγύλεμα γωνιών 36">
            <a:extLst>
              <a:ext uri="{FF2B5EF4-FFF2-40B4-BE49-F238E27FC236}">
                <a16:creationId xmlns:a16="http://schemas.microsoft.com/office/drawing/2014/main" id="{E576021C-E6F0-FB8D-3F5D-9FD3C430EE8D}"/>
              </a:ext>
            </a:extLst>
          </p:cNvPr>
          <p:cNvSpPr/>
          <p:nvPr/>
        </p:nvSpPr>
        <p:spPr>
          <a:xfrm>
            <a:off x="771527" y="5555420"/>
            <a:ext cx="5113198" cy="385925"/>
          </a:xfrm>
          <a:prstGeom prst="round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Κάθε χημική ένωση που αποτελείται από ιόντα</a:t>
            </a:r>
          </a:p>
        </p:txBody>
      </p:sp>
      <p:sp>
        <p:nvSpPr>
          <p:cNvPr id="38" name="Ορθογώνιο: Στρογγύλεμα γωνιών 37">
            <a:extLst>
              <a:ext uri="{FF2B5EF4-FFF2-40B4-BE49-F238E27FC236}">
                <a16:creationId xmlns:a16="http://schemas.microsoft.com/office/drawing/2014/main" id="{D3D1A707-F889-2888-D2FF-4A385C66BB72}"/>
              </a:ext>
            </a:extLst>
          </p:cNvPr>
          <p:cNvSpPr/>
          <p:nvPr/>
        </p:nvSpPr>
        <p:spPr>
          <a:xfrm>
            <a:off x="771527" y="6121401"/>
            <a:ext cx="5113198" cy="385925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Προκύπτει από την αντίδραση οξέος με βάση</a:t>
            </a:r>
          </a:p>
        </p:txBody>
      </p:sp>
      <p:cxnSp>
        <p:nvCxnSpPr>
          <p:cNvPr id="40" name="Γραμμή σύνδεσης: Καμπύλη 39">
            <a:extLst>
              <a:ext uri="{FF2B5EF4-FFF2-40B4-BE49-F238E27FC236}">
                <a16:creationId xmlns:a16="http://schemas.microsoft.com/office/drawing/2014/main" id="{EA3C4D09-C2DD-BA12-ABE0-C389F4E10A1B}"/>
              </a:ext>
            </a:extLst>
          </p:cNvPr>
          <p:cNvCxnSpPr>
            <a:cxnSpLocks/>
            <a:stCxn id="36" idx="1"/>
            <a:endCxn id="37" idx="3"/>
          </p:cNvCxnSpPr>
          <p:nvPr/>
        </p:nvCxnSpPr>
        <p:spPr>
          <a:xfrm rot="10800000">
            <a:off x="5884726" y="5748384"/>
            <a:ext cx="1381143" cy="305377"/>
          </a:xfrm>
          <a:prstGeom prst="curvedConnector3">
            <a:avLst/>
          </a:prstGeom>
          <a:ln w="38100">
            <a:solidFill>
              <a:schemeClr val="accent4">
                <a:lumMod val="20000"/>
                <a:lumOff val="8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Γραμμή σύνδεσης: Καμπύλη 40">
            <a:extLst>
              <a:ext uri="{FF2B5EF4-FFF2-40B4-BE49-F238E27FC236}">
                <a16:creationId xmlns:a16="http://schemas.microsoft.com/office/drawing/2014/main" id="{CA02CD3D-5E8C-ABA7-E2EA-D92D36080988}"/>
              </a:ext>
            </a:extLst>
          </p:cNvPr>
          <p:cNvCxnSpPr>
            <a:cxnSpLocks/>
            <a:stCxn id="36" idx="1"/>
            <a:endCxn id="38" idx="3"/>
          </p:cNvCxnSpPr>
          <p:nvPr/>
        </p:nvCxnSpPr>
        <p:spPr>
          <a:xfrm rot="10800000" flipV="1">
            <a:off x="5884726" y="6053760"/>
            <a:ext cx="1381143" cy="260604"/>
          </a:xfrm>
          <a:prstGeom prst="curvedConnector3">
            <a:avLst/>
          </a:prstGeom>
          <a:ln w="38100">
            <a:solidFill>
              <a:schemeClr val="accent4">
                <a:lumMod val="20000"/>
                <a:lumOff val="8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224291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5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5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"/>
                            </p:stCondLst>
                            <p:childTnLst>
                              <p:par>
                                <p:cTn id="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0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3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7569 -0.27084 L 0.00069 -0.00024 " pathEditMode="relative" rAng="0" ptsTypes="AA">
                                      <p:cBhvr>
                                        <p:cTn id="98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50" y="13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250"/>
                            </p:stCondLst>
                            <p:childTnLst>
                              <p:par>
                                <p:cTn id="10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386 -0.18959 L -0.00017 -0.00162 " pathEditMode="relative" ptsTypes="AA">
                                      <p:cBhvr>
                                        <p:cTn id="110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750"/>
                            </p:stCondLst>
                            <p:childTnLst>
                              <p:par>
                                <p:cTn id="11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66 -0.27477 L -0.00052 -0.00139 " pathEditMode="relative" rAng="0" ptsTypes="AA">
                                      <p:cBhvr>
                                        <p:cTn id="136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65" y="13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500"/>
                            </p:stCondLst>
                            <p:childTnLst>
                              <p:par>
                                <p:cTn id="13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250"/>
                            </p:stCondLst>
                            <p:childTnLst>
                              <p:par>
                                <p:cTn id="1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584 -0.35879 L -0.00017 -2.59259E-6 " pathEditMode="relative" rAng="0" ptsTypes="AA">
                                      <p:cBhvr>
                                        <p:cTn id="148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09" y="179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250"/>
                            </p:stCondLst>
                            <p:childTnLst>
                              <p:par>
                                <p:cTn id="1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50"/>
                            </p:stCondLst>
                            <p:childTnLst>
                              <p:par>
                                <p:cTn id="1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7" dur="75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75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7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6" presetID="9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8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3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750"/>
                            </p:stCondLst>
                            <p:childTnLst>
                              <p:par>
                                <p:cTn id="2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2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99 -0.13866 L -3.05556E-6 1.11111E-6 " pathEditMode="relative" rAng="0" ptsTypes="AA">
                                      <p:cBhvr>
                                        <p:cTn id="2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" y="6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500"/>
                            </p:stCondLst>
                            <p:childTnLst>
                              <p:par>
                                <p:cTn id="221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500"/>
                            </p:stCondLst>
                            <p:childTnLst>
                              <p:par>
                                <p:cTn id="233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21" grpId="0" animBg="1"/>
      <p:bldP spid="16" grpId="0" animBg="1"/>
      <p:bldP spid="16" grpId="1" animBg="1"/>
      <p:bldP spid="17" grpId="0" animBg="1"/>
      <p:bldP spid="18" grpId="0" animBg="1"/>
      <p:bldP spid="18" grpId="1" animBg="1"/>
      <p:bldP spid="19" grpId="0" animBg="1"/>
      <p:bldP spid="20" grpId="0" animBg="1"/>
      <p:bldP spid="23" grpId="0" animBg="1"/>
      <p:bldP spid="24" grpId="0" animBg="1"/>
      <p:bldP spid="24" grpId="1" animBg="1"/>
      <p:bldP spid="25" grpId="0" animBg="1"/>
      <p:bldP spid="26" grpId="0" animBg="1"/>
      <p:bldP spid="26" grpId="1" animBg="1"/>
      <p:bldP spid="27" grpId="0" animBg="1"/>
      <p:bldP spid="27" grpId="1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6" grpId="1" animBg="1"/>
      <p:bldP spid="37" grpId="0" animBg="1"/>
      <p:bldP spid="3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Ορθογώνιο: Στρογγύλεμα γωνιών 38">
            <a:extLst>
              <a:ext uri="{FF2B5EF4-FFF2-40B4-BE49-F238E27FC236}">
                <a16:creationId xmlns:a16="http://schemas.microsoft.com/office/drawing/2014/main" id="{E4DDA575-AA48-35B1-CEBA-E477D53DC4E6}"/>
              </a:ext>
            </a:extLst>
          </p:cNvPr>
          <p:cNvSpPr/>
          <p:nvPr/>
        </p:nvSpPr>
        <p:spPr>
          <a:xfrm>
            <a:off x="421398" y="427941"/>
            <a:ext cx="1279386" cy="396758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Οξύ</a:t>
            </a:r>
          </a:p>
        </p:txBody>
      </p:sp>
      <p:sp>
        <p:nvSpPr>
          <p:cNvPr id="3" name="Ορθογώνιο: Στρογγύλεμα γωνιών 2">
            <a:extLst>
              <a:ext uri="{FF2B5EF4-FFF2-40B4-BE49-F238E27FC236}">
                <a16:creationId xmlns:a16="http://schemas.microsoft.com/office/drawing/2014/main" id="{2A839EF1-4E86-542B-D7BD-7FF163C99A40}"/>
              </a:ext>
            </a:extLst>
          </p:cNvPr>
          <p:cNvSpPr/>
          <p:nvPr/>
        </p:nvSpPr>
        <p:spPr>
          <a:xfrm>
            <a:off x="2681490" y="425841"/>
            <a:ext cx="1279386" cy="396758"/>
          </a:xfrm>
          <a:prstGeom prst="round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Βάση</a:t>
            </a:r>
          </a:p>
        </p:txBody>
      </p:sp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7AB2F43B-DBD6-5794-1A25-D85435513419}"/>
              </a:ext>
            </a:extLst>
          </p:cNvPr>
          <p:cNvSpPr/>
          <p:nvPr/>
        </p:nvSpPr>
        <p:spPr>
          <a:xfrm>
            <a:off x="5183124" y="425841"/>
            <a:ext cx="1279386" cy="396758"/>
          </a:xfrm>
          <a:prstGeom prst="round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Άλας</a:t>
            </a:r>
          </a:p>
        </p:txBody>
      </p:sp>
      <p:sp>
        <p:nvSpPr>
          <p:cNvPr id="5" name="Ορθογώνιο: Στρογγύλεμα γωνιών 4">
            <a:extLst>
              <a:ext uri="{FF2B5EF4-FFF2-40B4-BE49-F238E27FC236}">
                <a16:creationId xmlns:a16="http://schemas.microsoft.com/office/drawing/2014/main" id="{834416B4-AF02-0076-B828-A90AE4381B92}"/>
              </a:ext>
            </a:extLst>
          </p:cNvPr>
          <p:cNvSpPr/>
          <p:nvPr/>
        </p:nvSpPr>
        <p:spPr>
          <a:xfrm>
            <a:off x="7443216" y="425841"/>
            <a:ext cx="1279386" cy="39675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Νερό</a:t>
            </a:r>
          </a:p>
        </p:txBody>
      </p:sp>
      <p:sp>
        <p:nvSpPr>
          <p:cNvPr id="6" name="Βέλος: Δεξιό 5">
            <a:extLst>
              <a:ext uri="{FF2B5EF4-FFF2-40B4-BE49-F238E27FC236}">
                <a16:creationId xmlns:a16="http://schemas.microsoft.com/office/drawing/2014/main" id="{BB3B0D16-9015-7B8F-D559-02380177DD2E}"/>
              </a:ext>
            </a:extLst>
          </p:cNvPr>
          <p:cNvSpPr/>
          <p:nvPr/>
        </p:nvSpPr>
        <p:spPr>
          <a:xfrm>
            <a:off x="4357116" y="489487"/>
            <a:ext cx="429768" cy="283103"/>
          </a:xfrm>
          <a:prstGeom prst="rightArrow">
            <a:avLst>
              <a:gd name="adj1" fmla="val 43540"/>
              <a:gd name="adj2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Σταυρός 6">
            <a:extLst>
              <a:ext uri="{FF2B5EF4-FFF2-40B4-BE49-F238E27FC236}">
                <a16:creationId xmlns:a16="http://schemas.microsoft.com/office/drawing/2014/main" id="{73C08C75-8179-2302-1563-13A3AF70A050}"/>
              </a:ext>
            </a:extLst>
          </p:cNvPr>
          <p:cNvSpPr/>
          <p:nvPr/>
        </p:nvSpPr>
        <p:spPr>
          <a:xfrm>
            <a:off x="2049780" y="511150"/>
            <a:ext cx="282714" cy="283103"/>
          </a:xfrm>
          <a:prstGeom prst="plus">
            <a:avLst>
              <a:gd name="adj" fmla="val 3470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Σταυρός 7">
            <a:extLst>
              <a:ext uri="{FF2B5EF4-FFF2-40B4-BE49-F238E27FC236}">
                <a16:creationId xmlns:a16="http://schemas.microsoft.com/office/drawing/2014/main" id="{819292FC-BE3A-EE87-9064-64C000D285A4}"/>
              </a:ext>
            </a:extLst>
          </p:cNvPr>
          <p:cNvSpPr/>
          <p:nvPr/>
        </p:nvSpPr>
        <p:spPr>
          <a:xfrm>
            <a:off x="6811506" y="482668"/>
            <a:ext cx="282714" cy="283103"/>
          </a:xfrm>
          <a:prstGeom prst="plus">
            <a:avLst>
              <a:gd name="adj" fmla="val 3470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Ορθογώνιο: Στρογγύλεμα γωνιών 8">
            <a:extLst>
              <a:ext uri="{FF2B5EF4-FFF2-40B4-BE49-F238E27FC236}">
                <a16:creationId xmlns:a16="http://schemas.microsoft.com/office/drawing/2014/main" id="{A8E06AEA-1B9E-C97E-3B4A-1F3C602E285C}"/>
              </a:ext>
            </a:extLst>
          </p:cNvPr>
          <p:cNvSpPr/>
          <p:nvPr/>
        </p:nvSpPr>
        <p:spPr>
          <a:xfrm>
            <a:off x="421398" y="1261872"/>
            <a:ext cx="3208770" cy="39675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altLang="el-GR" sz="1800" b="1" dirty="0">
                <a:solidFill>
                  <a:schemeClr val="accent2">
                    <a:lumMod val="50000"/>
                  </a:schemeClr>
                </a:solidFill>
                <a:sym typeface="Wingdings" panose="05000000000000000000" pitchFamily="2" charset="2"/>
              </a:rPr>
              <a:t>Υδροχλώριο</a:t>
            </a:r>
            <a:r>
              <a:rPr lang="el-GR" altLang="el-GR" sz="1800" dirty="0">
                <a:solidFill>
                  <a:srgbClr val="FFFF66"/>
                </a:solidFill>
                <a:sym typeface="Wingdings" panose="05000000000000000000" pitchFamily="2" charset="2"/>
              </a:rPr>
              <a:t> </a:t>
            </a:r>
            <a:r>
              <a:rPr lang="en-US" altLang="el-GR" dirty="0">
                <a:solidFill>
                  <a:srgbClr val="C00000"/>
                </a:solidFill>
                <a:sym typeface="Wingdings" panose="05000000000000000000" pitchFamily="2" charset="2"/>
              </a:rPr>
              <a:t>(H</a:t>
            </a:r>
            <a:r>
              <a:rPr lang="en-US" altLang="el-GR" dirty="0">
                <a:solidFill>
                  <a:srgbClr val="FFFF66"/>
                </a:solidFill>
                <a:sym typeface="Wingdings" panose="05000000000000000000" pitchFamily="2" charset="2"/>
              </a:rPr>
              <a:t>Cl</a:t>
            </a:r>
            <a:r>
              <a:rPr lang="en-US" altLang="el-GR" dirty="0">
                <a:solidFill>
                  <a:srgbClr val="C00000"/>
                </a:solidFill>
                <a:sym typeface="Wingdings" panose="05000000000000000000" pitchFamily="2" charset="2"/>
              </a:rPr>
              <a:t>)</a:t>
            </a:r>
            <a:r>
              <a:rPr lang="el-GR" altLang="el-GR" sz="1800" dirty="0">
                <a:solidFill>
                  <a:srgbClr val="FFFF66"/>
                </a:solidFill>
                <a:sym typeface="Wingdings" panose="05000000000000000000" pitchFamily="2" charset="2"/>
              </a:rPr>
              <a:t> </a:t>
            </a:r>
            <a:r>
              <a:rPr lang="el-GR" altLang="el-GR" sz="1800" dirty="0">
                <a:sym typeface="Wingdings" panose="05000000000000000000" pitchFamily="2" charset="2"/>
              </a:rPr>
              <a:t> </a:t>
            </a:r>
            <a:r>
              <a:rPr lang="el-GR" altLang="el-GR" sz="2400" b="1" dirty="0">
                <a:sym typeface="Wingdings" panose="05000000000000000000" pitchFamily="2" charset="2"/>
              </a:rPr>
              <a:t>+</a:t>
            </a:r>
            <a:r>
              <a:rPr lang="el-GR" altLang="el-GR" sz="1800" dirty="0">
                <a:sym typeface="Wingdings" panose="05000000000000000000" pitchFamily="2" charset="2"/>
              </a:rPr>
              <a:t>   βάση</a:t>
            </a:r>
            <a:endParaRPr lang="el-GR" dirty="0"/>
          </a:p>
        </p:txBody>
      </p:sp>
      <p:sp>
        <p:nvSpPr>
          <p:cNvPr id="10" name="Βέλος: Δεξιό 9">
            <a:extLst>
              <a:ext uri="{FF2B5EF4-FFF2-40B4-BE49-F238E27FC236}">
                <a16:creationId xmlns:a16="http://schemas.microsoft.com/office/drawing/2014/main" id="{B376AEA1-4FE9-2FB1-ED32-8BB02440A130}"/>
              </a:ext>
            </a:extLst>
          </p:cNvPr>
          <p:cNvSpPr/>
          <p:nvPr/>
        </p:nvSpPr>
        <p:spPr>
          <a:xfrm>
            <a:off x="3877056" y="1303977"/>
            <a:ext cx="429768" cy="283103"/>
          </a:xfrm>
          <a:prstGeom prst="rightArrow">
            <a:avLst>
              <a:gd name="adj1" fmla="val 43540"/>
              <a:gd name="adj2" fmla="val 5000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1" name="Ορθογώνιο: Στρογγύλεμα γωνιών 10">
            <a:extLst>
              <a:ext uri="{FF2B5EF4-FFF2-40B4-BE49-F238E27FC236}">
                <a16:creationId xmlns:a16="http://schemas.microsoft.com/office/drawing/2014/main" id="{A443FD54-26CF-E087-DCEF-7D6A4BA37E92}"/>
              </a:ext>
            </a:extLst>
          </p:cNvPr>
          <p:cNvSpPr/>
          <p:nvPr/>
        </p:nvSpPr>
        <p:spPr>
          <a:xfrm>
            <a:off x="4553712" y="1247150"/>
            <a:ext cx="2167128" cy="396758"/>
          </a:xfrm>
          <a:prstGeom prst="round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altLang="el-GR" sz="1800" b="1" dirty="0">
                <a:solidFill>
                  <a:srgbClr val="FFFF66"/>
                </a:solidFill>
                <a:sym typeface="Wingdings" panose="05000000000000000000" pitchFamily="2" charset="2"/>
              </a:rPr>
              <a:t>Χλωριούχο  </a:t>
            </a:r>
            <a:r>
              <a:rPr lang="el-GR" altLang="el-GR" sz="1800" dirty="0">
                <a:sym typeface="Wingdings" panose="05000000000000000000" pitchFamily="2" charset="2"/>
              </a:rPr>
              <a:t>αλάτι</a:t>
            </a:r>
            <a:endParaRPr lang="el-GR" dirty="0"/>
          </a:p>
        </p:txBody>
      </p:sp>
      <p:sp>
        <p:nvSpPr>
          <p:cNvPr id="12" name="Ορθογώνιο: Στρογγύλεμα γωνιών 11">
            <a:extLst>
              <a:ext uri="{FF2B5EF4-FFF2-40B4-BE49-F238E27FC236}">
                <a16:creationId xmlns:a16="http://schemas.microsoft.com/office/drawing/2014/main" id="{5AE27EC2-6EA1-A1BA-1ED5-220F6CD7DE79}"/>
              </a:ext>
            </a:extLst>
          </p:cNvPr>
          <p:cNvSpPr/>
          <p:nvPr/>
        </p:nvSpPr>
        <p:spPr>
          <a:xfrm>
            <a:off x="421398" y="1917192"/>
            <a:ext cx="3208770" cy="39675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altLang="el-GR" sz="1800" b="1" dirty="0">
                <a:solidFill>
                  <a:schemeClr val="accent2">
                    <a:lumMod val="50000"/>
                  </a:schemeClr>
                </a:solidFill>
                <a:sym typeface="Wingdings" panose="05000000000000000000" pitchFamily="2" charset="2"/>
              </a:rPr>
              <a:t>Θειικό οξύ </a:t>
            </a:r>
            <a:r>
              <a:rPr lang="en-US" altLang="el-GR" dirty="0">
                <a:solidFill>
                  <a:srgbClr val="C00000"/>
                </a:solidFill>
                <a:sym typeface="Wingdings" panose="05000000000000000000" pitchFamily="2" charset="2"/>
              </a:rPr>
              <a:t>(H</a:t>
            </a:r>
            <a:r>
              <a:rPr lang="en-US" altLang="el-GR" baseline="-25000" dirty="0">
                <a:solidFill>
                  <a:srgbClr val="C00000"/>
                </a:solidFill>
                <a:sym typeface="Wingdings" panose="05000000000000000000" pitchFamily="2" charset="2"/>
              </a:rPr>
              <a:t>2</a:t>
            </a:r>
            <a:r>
              <a:rPr lang="en-US" altLang="el-GR" dirty="0">
                <a:solidFill>
                  <a:srgbClr val="FFFF00"/>
                </a:solidFill>
                <a:sym typeface="Wingdings" panose="05000000000000000000" pitchFamily="2" charset="2"/>
              </a:rPr>
              <a:t>SO</a:t>
            </a:r>
            <a:r>
              <a:rPr lang="en-US" altLang="el-GR" baseline="-25000" dirty="0">
                <a:solidFill>
                  <a:srgbClr val="FFFF00"/>
                </a:solidFill>
                <a:sym typeface="Wingdings" panose="05000000000000000000" pitchFamily="2" charset="2"/>
              </a:rPr>
              <a:t>4</a:t>
            </a:r>
            <a:r>
              <a:rPr lang="en-US" altLang="el-GR" dirty="0">
                <a:solidFill>
                  <a:srgbClr val="C00000"/>
                </a:solidFill>
                <a:sym typeface="Wingdings" panose="05000000000000000000" pitchFamily="2" charset="2"/>
              </a:rPr>
              <a:t>)</a:t>
            </a:r>
            <a:r>
              <a:rPr lang="el-GR" altLang="el-GR" sz="1800" b="1" dirty="0">
                <a:solidFill>
                  <a:schemeClr val="accent2">
                    <a:lumMod val="50000"/>
                  </a:schemeClr>
                </a:solidFill>
                <a:sym typeface="Wingdings" panose="05000000000000000000" pitchFamily="2" charset="2"/>
              </a:rPr>
              <a:t>  </a:t>
            </a:r>
            <a:r>
              <a:rPr lang="el-GR" altLang="el-GR" sz="2400" b="1" dirty="0">
                <a:sym typeface="Wingdings" panose="05000000000000000000" pitchFamily="2" charset="2"/>
              </a:rPr>
              <a:t>+</a:t>
            </a:r>
            <a:r>
              <a:rPr lang="el-GR" altLang="el-GR" sz="1800" dirty="0">
                <a:sym typeface="Wingdings" panose="05000000000000000000" pitchFamily="2" charset="2"/>
              </a:rPr>
              <a:t>   βάση</a:t>
            </a:r>
            <a:endParaRPr lang="el-GR" dirty="0"/>
          </a:p>
        </p:txBody>
      </p:sp>
      <p:sp>
        <p:nvSpPr>
          <p:cNvPr id="13" name="Βέλος: Δεξιό 12">
            <a:extLst>
              <a:ext uri="{FF2B5EF4-FFF2-40B4-BE49-F238E27FC236}">
                <a16:creationId xmlns:a16="http://schemas.microsoft.com/office/drawing/2014/main" id="{2327EB79-8F36-60EC-187A-1FF516EA5732}"/>
              </a:ext>
            </a:extLst>
          </p:cNvPr>
          <p:cNvSpPr/>
          <p:nvPr/>
        </p:nvSpPr>
        <p:spPr>
          <a:xfrm>
            <a:off x="3877056" y="1959297"/>
            <a:ext cx="429768" cy="283103"/>
          </a:xfrm>
          <a:prstGeom prst="rightArrow">
            <a:avLst>
              <a:gd name="adj1" fmla="val 43540"/>
              <a:gd name="adj2" fmla="val 5000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4" name="Ορθογώνιο: Στρογγύλεμα γωνιών 13">
            <a:extLst>
              <a:ext uri="{FF2B5EF4-FFF2-40B4-BE49-F238E27FC236}">
                <a16:creationId xmlns:a16="http://schemas.microsoft.com/office/drawing/2014/main" id="{E76F27F1-B7BD-8E85-A4DE-604929E2AE50}"/>
              </a:ext>
            </a:extLst>
          </p:cNvPr>
          <p:cNvSpPr/>
          <p:nvPr/>
        </p:nvSpPr>
        <p:spPr>
          <a:xfrm>
            <a:off x="4553712" y="1902470"/>
            <a:ext cx="2167128" cy="396758"/>
          </a:xfrm>
          <a:prstGeom prst="round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altLang="el-GR" sz="1800" b="1" dirty="0">
                <a:solidFill>
                  <a:srgbClr val="FFFF66"/>
                </a:solidFill>
                <a:sym typeface="Wingdings" panose="05000000000000000000" pitchFamily="2" charset="2"/>
              </a:rPr>
              <a:t>Θειικό</a:t>
            </a:r>
            <a:r>
              <a:rPr lang="el-GR" altLang="el-GR" sz="1800" dirty="0">
                <a:solidFill>
                  <a:srgbClr val="FFFF66"/>
                </a:solidFill>
                <a:sym typeface="Wingdings" panose="05000000000000000000" pitchFamily="2" charset="2"/>
              </a:rPr>
              <a:t>  </a:t>
            </a:r>
            <a:r>
              <a:rPr lang="el-GR" altLang="el-GR" sz="1800" dirty="0">
                <a:sym typeface="Wingdings" panose="05000000000000000000" pitchFamily="2" charset="2"/>
              </a:rPr>
              <a:t>αλάτι</a:t>
            </a:r>
            <a:endParaRPr lang="el-GR" dirty="0"/>
          </a:p>
        </p:txBody>
      </p:sp>
      <p:sp>
        <p:nvSpPr>
          <p:cNvPr id="17" name="Ορθογώνιο: Στρογγύλεμα γωνιών 16">
            <a:extLst>
              <a:ext uri="{FF2B5EF4-FFF2-40B4-BE49-F238E27FC236}">
                <a16:creationId xmlns:a16="http://schemas.microsoft.com/office/drawing/2014/main" id="{48CB87CE-0C17-801A-3101-68AE00CB40E5}"/>
              </a:ext>
            </a:extLst>
          </p:cNvPr>
          <p:cNvSpPr/>
          <p:nvPr/>
        </p:nvSpPr>
        <p:spPr>
          <a:xfrm>
            <a:off x="421398" y="2557790"/>
            <a:ext cx="3208770" cy="39675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altLang="el-GR" sz="1800" b="1" dirty="0">
                <a:solidFill>
                  <a:schemeClr val="accent2">
                    <a:lumMod val="50000"/>
                  </a:schemeClr>
                </a:solidFill>
                <a:sym typeface="Wingdings" panose="05000000000000000000" pitchFamily="2" charset="2"/>
              </a:rPr>
              <a:t>Νιτρικό οξύ </a:t>
            </a:r>
            <a:r>
              <a:rPr lang="en-US" altLang="el-GR" sz="1800" dirty="0">
                <a:solidFill>
                  <a:srgbClr val="C00000"/>
                </a:solidFill>
                <a:sym typeface="Wingdings" panose="05000000000000000000" pitchFamily="2" charset="2"/>
              </a:rPr>
              <a:t>(H</a:t>
            </a:r>
            <a:r>
              <a:rPr lang="en-US" altLang="el-GR" sz="1800" dirty="0">
                <a:solidFill>
                  <a:srgbClr val="FFFF00"/>
                </a:solidFill>
                <a:sym typeface="Wingdings" panose="05000000000000000000" pitchFamily="2" charset="2"/>
              </a:rPr>
              <a:t>NO</a:t>
            </a:r>
            <a:r>
              <a:rPr lang="en-US" altLang="el-GR" sz="1800" baseline="-25000" dirty="0">
                <a:solidFill>
                  <a:srgbClr val="FFFF00"/>
                </a:solidFill>
                <a:sym typeface="Wingdings" panose="05000000000000000000" pitchFamily="2" charset="2"/>
              </a:rPr>
              <a:t>3</a:t>
            </a:r>
            <a:r>
              <a:rPr lang="en-US" altLang="el-GR" sz="1800" dirty="0">
                <a:solidFill>
                  <a:srgbClr val="C00000"/>
                </a:solidFill>
                <a:sym typeface="Wingdings" panose="05000000000000000000" pitchFamily="2" charset="2"/>
              </a:rPr>
              <a:t>)</a:t>
            </a:r>
            <a:r>
              <a:rPr lang="el-GR" altLang="el-GR" sz="1800" dirty="0">
                <a:solidFill>
                  <a:srgbClr val="C00000"/>
                </a:solidFill>
                <a:sym typeface="Wingdings" panose="05000000000000000000" pitchFamily="2" charset="2"/>
              </a:rPr>
              <a:t> </a:t>
            </a:r>
            <a:r>
              <a:rPr lang="el-GR" altLang="el-GR" sz="1800" b="1" dirty="0">
                <a:solidFill>
                  <a:schemeClr val="accent2">
                    <a:lumMod val="5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el-GR" altLang="el-GR" sz="2400" b="1" dirty="0">
                <a:sym typeface="Wingdings" panose="05000000000000000000" pitchFamily="2" charset="2"/>
              </a:rPr>
              <a:t>+</a:t>
            </a:r>
            <a:r>
              <a:rPr lang="el-GR" altLang="el-GR" sz="1800" dirty="0">
                <a:sym typeface="Wingdings" panose="05000000000000000000" pitchFamily="2" charset="2"/>
              </a:rPr>
              <a:t>   βάση</a:t>
            </a:r>
            <a:endParaRPr lang="el-GR" dirty="0"/>
          </a:p>
        </p:txBody>
      </p:sp>
      <p:sp>
        <p:nvSpPr>
          <p:cNvPr id="18" name="Βέλος: Δεξιό 17">
            <a:extLst>
              <a:ext uri="{FF2B5EF4-FFF2-40B4-BE49-F238E27FC236}">
                <a16:creationId xmlns:a16="http://schemas.microsoft.com/office/drawing/2014/main" id="{294E2480-1830-EE22-C26C-F471B47C3FD6}"/>
              </a:ext>
            </a:extLst>
          </p:cNvPr>
          <p:cNvSpPr/>
          <p:nvPr/>
        </p:nvSpPr>
        <p:spPr>
          <a:xfrm>
            <a:off x="3877056" y="2599895"/>
            <a:ext cx="429768" cy="283103"/>
          </a:xfrm>
          <a:prstGeom prst="rightArrow">
            <a:avLst>
              <a:gd name="adj1" fmla="val 43540"/>
              <a:gd name="adj2" fmla="val 5000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9" name="Ορθογώνιο: Στρογγύλεμα γωνιών 18">
            <a:extLst>
              <a:ext uri="{FF2B5EF4-FFF2-40B4-BE49-F238E27FC236}">
                <a16:creationId xmlns:a16="http://schemas.microsoft.com/office/drawing/2014/main" id="{A078BF9A-2A1E-F568-F8AE-225D245CB4CA}"/>
              </a:ext>
            </a:extLst>
          </p:cNvPr>
          <p:cNvSpPr/>
          <p:nvPr/>
        </p:nvSpPr>
        <p:spPr>
          <a:xfrm>
            <a:off x="4553712" y="2543068"/>
            <a:ext cx="2167128" cy="396758"/>
          </a:xfrm>
          <a:prstGeom prst="round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altLang="el-GR" b="1" dirty="0">
                <a:solidFill>
                  <a:srgbClr val="FFFF66"/>
                </a:solidFill>
                <a:sym typeface="Wingdings" panose="05000000000000000000" pitchFamily="2" charset="2"/>
              </a:rPr>
              <a:t>Νιτρικό</a:t>
            </a:r>
            <a:r>
              <a:rPr lang="el-GR" altLang="el-GR" dirty="0">
                <a:solidFill>
                  <a:srgbClr val="FFFF66"/>
                </a:solidFill>
                <a:sym typeface="Wingdings" panose="05000000000000000000" pitchFamily="2" charset="2"/>
              </a:rPr>
              <a:t> </a:t>
            </a:r>
            <a:r>
              <a:rPr lang="el-GR" altLang="el-GR" sz="1800" dirty="0">
                <a:sym typeface="Wingdings" panose="05000000000000000000" pitchFamily="2" charset="2"/>
              </a:rPr>
              <a:t> αλάτι</a:t>
            </a:r>
            <a:endParaRPr lang="el-GR" dirty="0"/>
          </a:p>
        </p:txBody>
      </p:sp>
      <p:pic>
        <p:nvPicPr>
          <p:cNvPr id="20" name="Picture 13">
            <a:extLst>
              <a:ext uri="{FF2B5EF4-FFF2-40B4-BE49-F238E27FC236}">
                <a16:creationId xmlns:a16="http://schemas.microsoft.com/office/drawing/2014/main" id="{2E50A489-D0B9-6833-7E53-6ED5CBCCAC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16636" y="3240492"/>
            <a:ext cx="5680960" cy="3324899"/>
          </a:xfrm>
          <a:prstGeom prst="rect">
            <a:avLst/>
          </a:prstGeo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Ορθογώνιο 20">
            <a:extLst>
              <a:ext uri="{FF2B5EF4-FFF2-40B4-BE49-F238E27FC236}">
                <a16:creationId xmlns:a16="http://schemas.microsoft.com/office/drawing/2014/main" id="{AD96E6B7-F638-45E7-CE28-0618C7588AB7}"/>
              </a:ext>
            </a:extLst>
          </p:cNvPr>
          <p:cNvSpPr/>
          <p:nvPr/>
        </p:nvSpPr>
        <p:spPr>
          <a:xfrm>
            <a:off x="8110728" y="1396836"/>
            <a:ext cx="685800" cy="1437470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l-GR" dirty="0"/>
              <a:t>Ονομασία αλάτων</a:t>
            </a:r>
          </a:p>
        </p:txBody>
      </p:sp>
      <p:cxnSp>
        <p:nvCxnSpPr>
          <p:cNvPr id="23" name="Ευθύγραμμο βέλος σύνδεσης 22">
            <a:extLst>
              <a:ext uri="{FF2B5EF4-FFF2-40B4-BE49-F238E27FC236}">
                <a16:creationId xmlns:a16="http://schemas.microsoft.com/office/drawing/2014/main" id="{B42F9438-8AC2-1ECF-EAE4-C5E73A421C0A}"/>
              </a:ext>
            </a:extLst>
          </p:cNvPr>
          <p:cNvCxnSpPr>
            <a:cxnSpLocks/>
            <a:stCxn id="21" idx="1"/>
            <a:endCxn id="11" idx="3"/>
          </p:cNvCxnSpPr>
          <p:nvPr/>
        </p:nvCxnSpPr>
        <p:spPr>
          <a:xfrm flipH="1" flipV="1">
            <a:off x="6720840" y="1445529"/>
            <a:ext cx="1389888" cy="670042"/>
          </a:xfrm>
          <a:prstGeom prst="straightConnector1">
            <a:avLst/>
          </a:prstGeom>
          <a:ln w="25400">
            <a:solidFill>
              <a:schemeClr val="accent3">
                <a:lumMod val="20000"/>
                <a:lumOff val="8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Ευθύγραμμο βέλος σύνδεσης 23">
            <a:extLst>
              <a:ext uri="{FF2B5EF4-FFF2-40B4-BE49-F238E27FC236}">
                <a16:creationId xmlns:a16="http://schemas.microsoft.com/office/drawing/2014/main" id="{FEF30989-15F3-E2AA-17C6-B1A0E38EE22B}"/>
              </a:ext>
            </a:extLst>
          </p:cNvPr>
          <p:cNvCxnSpPr>
            <a:cxnSpLocks/>
            <a:stCxn id="21" idx="1"/>
            <a:endCxn id="14" idx="3"/>
          </p:cNvCxnSpPr>
          <p:nvPr/>
        </p:nvCxnSpPr>
        <p:spPr>
          <a:xfrm flipH="1" flipV="1">
            <a:off x="6720840" y="2100849"/>
            <a:ext cx="1389888" cy="14722"/>
          </a:xfrm>
          <a:prstGeom prst="straightConnector1">
            <a:avLst/>
          </a:prstGeom>
          <a:ln w="25400">
            <a:solidFill>
              <a:schemeClr val="accent3">
                <a:lumMod val="20000"/>
                <a:lumOff val="8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Ευθύγραμμο βέλος σύνδεσης 24">
            <a:extLst>
              <a:ext uri="{FF2B5EF4-FFF2-40B4-BE49-F238E27FC236}">
                <a16:creationId xmlns:a16="http://schemas.microsoft.com/office/drawing/2014/main" id="{C1057821-CF43-9B74-381D-F16A31E7192B}"/>
              </a:ext>
            </a:extLst>
          </p:cNvPr>
          <p:cNvCxnSpPr>
            <a:cxnSpLocks/>
            <a:stCxn id="21" idx="1"/>
            <a:endCxn id="19" idx="3"/>
          </p:cNvCxnSpPr>
          <p:nvPr/>
        </p:nvCxnSpPr>
        <p:spPr>
          <a:xfrm flipH="1">
            <a:off x="6720840" y="2115571"/>
            <a:ext cx="1389888" cy="625876"/>
          </a:xfrm>
          <a:prstGeom prst="straightConnector1">
            <a:avLst/>
          </a:prstGeom>
          <a:ln w="25400">
            <a:solidFill>
              <a:schemeClr val="accent3">
                <a:lumMod val="20000"/>
                <a:lumOff val="8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Ορθογώνιο 29">
            <a:extLst>
              <a:ext uri="{FF2B5EF4-FFF2-40B4-BE49-F238E27FC236}">
                <a16:creationId xmlns:a16="http://schemas.microsoft.com/office/drawing/2014/main" id="{DE03695E-C632-8848-793E-842B6F480231}"/>
              </a:ext>
            </a:extLst>
          </p:cNvPr>
          <p:cNvSpPr/>
          <p:nvPr/>
        </p:nvSpPr>
        <p:spPr>
          <a:xfrm>
            <a:off x="1581912" y="3922776"/>
            <a:ext cx="2378964" cy="320040"/>
          </a:xfrm>
          <a:prstGeom prst="rect">
            <a:avLst/>
          </a:prstGeom>
          <a:solidFill>
            <a:srgbClr val="FFF6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2" name="Ορθογώνιο 31">
            <a:extLst>
              <a:ext uri="{FF2B5EF4-FFF2-40B4-BE49-F238E27FC236}">
                <a16:creationId xmlns:a16="http://schemas.microsoft.com/office/drawing/2014/main" id="{0D90E295-821E-69FC-A49B-55D78B084537}"/>
              </a:ext>
            </a:extLst>
          </p:cNvPr>
          <p:cNvSpPr/>
          <p:nvPr/>
        </p:nvSpPr>
        <p:spPr>
          <a:xfrm>
            <a:off x="1581912" y="4315352"/>
            <a:ext cx="2378964" cy="320040"/>
          </a:xfrm>
          <a:prstGeom prst="rect">
            <a:avLst/>
          </a:prstGeom>
          <a:solidFill>
            <a:srgbClr val="FFF6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3" name="Ορθογώνιο 32">
            <a:extLst>
              <a:ext uri="{FF2B5EF4-FFF2-40B4-BE49-F238E27FC236}">
                <a16:creationId xmlns:a16="http://schemas.microsoft.com/office/drawing/2014/main" id="{B6FBCCAD-77CC-F2DF-358E-A969B53A7CA7}"/>
              </a:ext>
            </a:extLst>
          </p:cNvPr>
          <p:cNvSpPr/>
          <p:nvPr/>
        </p:nvSpPr>
        <p:spPr>
          <a:xfrm>
            <a:off x="1581912" y="4700323"/>
            <a:ext cx="2378964" cy="320040"/>
          </a:xfrm>
          <a:prstGeom prst="rect">
            <a:avLst/>
          </a:prstGeom>
          <a:solidFill>
            <a:srgbClr val="FFF6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4" name="Ορθογώνιο 33">
            <a:extLst>
              <a:ext uri="{FF2B5EF4-FFF2-40B4-BE49-F238E27FC236}">
                <a16:creationId xmlns:a16="http://schemas.microsoft.com/office/drawing/2014/main" id="{BCD4411A-EB3D-031C-680B-421D62F66956}"/>
              </a:ext>
            </a:extLst>
          </p:cNvPr>
          <p:cNvSpPr/>
          <p:nvPr/>
        </p:nvSpPr>
        <p:spPr>
          <a:xfrm>
            <a:off x="1581912" y="5080496"/>
            <a:ext cx="2378964" cy="320040"/>
          </a:xfrm>
          <a:prstGeom prst="rect">
            <a:avLst/>
          </a:prstGeom>
          <a:solidFill>
            <a:srgbClr val="FFF6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5" name="Ορθογώνιο 34">
            <a:extLst>
              <a:ext uri="{FF2B5EF4-FFF2-40B4-BE49-F238E27FC236}">
                <a16:creationId xmlns:a16="http://schemas.microsoft.com/office/drawing/2014/main" id="{DA50A83A-C689-4C2A-9BB6-6DAD6ED8A51A}"/>
              </a:ext>
            </a:extLst>
          </p:cNvPr>
          <p:cNvSpPr/>
          <p:nvPr/>
        </p:nvSpPr>
        <p:spPr>
          <a:xfrm>
            <a:off x="1581912" y="5460669"/>
            <a:ext cx="2378964" cy="320040"/>
          </a:xfrm>
          <a:prstGeom prst="rect">
            <a:avLst/>
          </a:prstGeom>
          <a:solidFill>
            <a:srgbClr val="FFF6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6" name="Ορθογώνιο 35">
            <a:extLst>
              <a:ext uri="{FF2B5EF4-FFF2-40B4-BE49-F238E27FC236}">
                <a16:creationId xmlns:a16="http://schemas.microsoft.com/office/drawing/2014/main" id="{6339E319-D23E-3C0E-98E2-B929FF799C6E}"/>
              </a:ext>
            </a:extLst>
          </p:cNvPr>
          <p:cNvSpPr/>
          <p:nvPr/>
        </p:nvSpPr>
        <p:spPr>
          <a:xfrm>
            <a:off x="1581912" y="5842966"/>
            <a:ext cx="2378964" cy="320040"/>
          </a:xfrm>
          <a:prstGeom prst="rect">
            <a:avLst/>
          </a:prstGeom>
          <a:solidFill>
            <a:srgbClr val="FFF6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0" name="Ορθογώνιο 39">
            <a:extLst>
              <a:ext uri="{FF2B5EF4-FFF2-40B4-BE49-F238E27FC236}">
                <a16:creationId xmlns:a16="http://schemas.microsoft.com/office/drawing/2014/main" id="{BC519026-D6E5-ADC5-1838-26ADF04B122F}"/>
              </a:ext>
            </a:extLst>
          </p:cNvPr>
          <p:cNvSpPr/>
          <p:nvPr/>
        </p:nvSpPr>
        <p:spPr>
          <a:xfrm>
            <a:off x="1581912" y="6236207"/>
            <a:ext cx="2378964" cy="320040"/>
          </a:xfrm>
          <a:prstGeom prst="rect">
            <a:avLst/>
          </a:prstGeom>
          <a:solidFill>
            <a:srgbClr val="FFF6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7137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750"/>
                            </p:stCondLst>
                            <p:childTnLst>
                              <p:par>
                                <p:cTn id="10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3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7" grpId="0" animBg="1"/>
      <p:bldP spid="18" grpId="0" animBg="1"/>
      <p:bldP spid="19" grpId="0" animBg="1"/>
      <p:bldP spid="21" grpId="0" animBg="1"/>
      <p:bldP spid="30" grpId="0" animBg="1"/>
      <p:bldP spid="30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40" grpId="0" animBg="1"/>
      <p:bldP spid="40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B8281D84-98BE-94E9-B831-B95674F21E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6331" y="198501"/>
            <a:ext cx="6156847" cy="4282059"/>
          </a:xfrm>
          <a:prstGeom prst="rect">
            <a:avLst/>
          </a:prstGeo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C8F28319-3169-D587-1BAE-6F4593783129}"/>
              </a:ext>
            </a:extLst>
          </p:cNvPr>
          <p:cNvSpPr/>
          <p:nvPr/>
        </p:nvSpPr>
        <p:spPr>
          <a:xfrm>
            <a:off x="448628" y="1481328"/>
            <a:ext cx="2378964" cy="320040"/>
          </a:xfrm>
          <a:prstGeom prst="rect">
            <a:avLst/>
          </a:prstGeom>
          <a:solidFill>
            <a:srgbClr val="FFF6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D381F83D-9A7F-D3C0-E5E0-9EDE9F8679FF}"/>
              </a:ext>
            </a:extLst>
          </p:cNvPr>
          <p:cNvSpPr/>
          <p:nvPr/>
        </p:nvSpPr>
        <p:spPr>
          <a:xfrm>
            <a:off x="448628" y="1856232"/>
            <a:ext cx="2378964" cy="320040"/>
          </a:xfrm>
          <a:prstGeom prst="rect">
            <a:avLst/>
          </a:prstGeom>
          <a:solidFill>
            <a:srgbClr val="FFF6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5FC7F105-8953-381D-09BB-233D69150C9D}"/>
              </a:ext>
            </a:extLst>
          </p:cNvPr>
          <p:cNvSpPr/>
          <p:nvPr/>
        </p:nvSpPr>
        <p:spPr>
          <a:xfrm>
            <a:off x="448628" y="2231136"/>
            <a:ext cx="2378964" cy="320040"/>
          </a:xfrm>
          <a:prstGeom prst="rect">
            <a:avLst/>
          </a:prstGeom>
          <a:solidFill>
            <a:srgbClr val="FFF6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F87C0B38-F153-846A-E0ED-7B99381B83BD}"/>
              </a:ext>
            </a:extLst>
          </p:cNvPr>
          <p:cNvSpPr/>
          <p:nvPr/>
        </p:nvSpPr>
        <p:spPr>
          <a:xfrm>
            <a:off x="448628" y="2606040"/>
            <a:ext cx="2378964" cy="320040"/>
          </a:xfrm>
          <a:prstGeom prst="rect">
            <a:avLst/>
          </a:prstGeom>
          <a:solidFill>
            <a:srgbClr val="FFF6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E38AE22B-C969-64AA-46B4-C282069B1044}"/>
              </a:ext>
            </a:extLst>
          </p:cNvPr>
          <p:cNvSpPr/>
          <p:nvPr/>
        </p:nvSpPr>
        <p:spPr>
          <a:xfrm>
            <a:off x="448628" y="2990088"/>
            <a:ext cx="2378964" cy="320040"/>
          </a:xfrm>
          <a:prstGeom prst="rect">
            <a:avLst/>
          </a:prstGeom>
          <a:solidFill>
            <a:srgbClr val="FFF6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EB1C89FC-6547-F611-1373-79F005AC04CE}"/>
              </a:ext>
            </a:extLst>
          </p:cNvPr>
          <p:cNvSpPr/>
          <p:nvPr/>
        </p:nvSpPr>
        <p:spPr>
          <a:xfrm>
            <a:off x="448628" y="3351276"/>
            <a:ext cx="2378964" cy="320040"/>
          </a:xfrm>
          <a:prstGeom prst="rect">
            <a:avLst/>
          </a:prstGeom>
          <a:solidFill>
            <a:srgbClr val="FFF6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E215685B-22F2-9A09-63EB-34A963106CDF}"/>
              </a:ext>
            </a:extLst>
          </p:cNvPr>
          <p:cNvSpPr/>
          <p:nvPr/>
        </p:nvSpPr>
        <p:spPr>
          <a:xfrm>
            <a:off x="448628" y="3737610"/>
            <a:ext cx="2378964" cy="320040"/>
          </a:xfrm>
          <a:prstGeom prst="rect">
            <a:avLst/>
          </a:prstGeom>
          <a:solidFill>
            <a:srgbClr val="FFF6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7FA26C9B-866C-5165-AF03-E26F7D9E3973}"/>
              </a:ext>
            </a:extLst>
          </p:cNvPr>
          <p:cNvSpPr/>
          <p:nvPr/>
        </p:nvSpPr>
        <p:spPr>
          <a:xfrm>
            <a:off x="448628" y="4121658"/>
            <a:ext cx="2378964" cy="320040"/>
          </a:xfrm>
          <a:prstGeom prst="rect">
            <a:avLst/>
          </a:prstGeom>
          <a:solidFill>
            <a:srgbClr val="FFF6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734F8C59-9213-DECB-2B65-B8B1B6B879CA}"/>
              </a:ext>
            </a:extLst>
          </p:cNvPr>
          <p:cNvSpPr/>
          <p:nvPr/>
        </p:nvSpPr>
        <p:spPr>
          <a:xfrm>
            <a:off x="8091869" y="1168570"/>
            <a:ext cx="685800" cy="1437470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l-GR" dirty="0"/>
              <a:t>Ευδιάλυτα άλατα</a:t>
            </a:r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E14757DF-C098-DE0E-F600-30F5C6D46B75}"/>
              </a:ext>
            </a:extLst>
          </p:cNvPr>
          <p:cNvSpPr/>
          <p:nvPr/>
        </p:nvSpPr>
        <p:spPr>
          <a:xfrm>
            <a:off x="8091869" y="2926080"/>
            <a:ext cx="685800" cy="1437470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l-GR" dirty="0"/>
              <a:t>Δυσδιάλυτα άλατα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BD67420-2ED1-1FCB-DF2E-32568498CB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331" y="4751450"/>
            <a:ext cx="2671128" cy="1841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Kοράλλια">
            <a:extLst>
              <a:ext uri="{FF2B5EF4-FFF2-40B4-BE49-F238E27FC236}">
                <a16:creationId xmlns:a16="http://schemas.microsoft.com/office/drawing/2014/main" id="{2A8FBF1A-F449-39B2-7744-3588C5857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3087" y="4751450"/>
            <a:ext cx="2606763" cy="1845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Όστρακα">
            <a:extLst>
              <a:ext uri="{FF2B5EF4-FFF2-40B4-BE49-F238E27FC236}">
                <a16:creationId xmlns:a16="http://schemas.microsoft.com/office/drawing/2014/main" id="{A8F7ACA3-4112-64DF-9F3D-1A3701606D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479" y="4751451"/>
            <a:ext cx="2606763" cy="1841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Ευθύγραμμο βέλος σύνδεσης 16">
            <a:extLst>
              <a:ext uri="{FF2B5EF4-FFF2-40B4-BE49-F238E27FC236}">
                <a16:creationId xmlns:a16="http://schemas.microsoft.com/office/drawing/2014/main" id="{3B98E856-CE45-C0D4-E76E-8CD21A32F4A6}"/>
              </a:ext>
            </a:extLst>
          </p:cNvPr>
          <p:cNvCxnSpPr>
            <a:cxnSpLocks/>
            <a:stCxn id="11" idx="1"/>
          </p:cNvCxnSpPr>
          <p:nvPr/>
        </p:nvCxnSpPr>
        <p:spPr>
          <a:xfrm flipH="1" flipV="1">
            <a:off x="6316410" y="1581912"/>
            <a:ext cx="1775459" cy="305393"/>
          </a:xfrm>
          <a:prstGeom prst="straightConnector1">
            <a:avLst/>
          </a:prstGeom>
          <a:ln w="25400">
            <a:solidFill>
              <a:schemeClr val="accent3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Ευθύγραμμο βέλος σύνδεσης 19">
            <a:extLst>
              <a:ext uri="{FF2B5EF4-FFF2-40B4-BE49-F238E27FC236}">
                <a16:creationId xmlns:a16="http://schemas.microsoft.com/office/drawing/2014/main" id="{26628760-7B03-AAE6-B54C-EF7F276388D7}"/>
              </a:ext>
            </a:extLst>
          </p:cNvPr>
          <p:cNvCxnSpPr>
            <a:cxnSpLocks/>
            <a:stCxn id="11" idx="1"/>
          </p:cNvCxnSpPr>
          <p:nvPr/>
        </p:nvCxnSpPr>
        <p:spPr>
          <a:xfrm flipH="1">
            <a:off x="6316410" y="1887305"/>
            <a:ext cx="1775459" cy="87799"/>
          </a:xfrm>
          <a:prstGeom prst="straightConnector1">
            <a:avLst/>
          </a:prstGeom>
          <a:ln w="25400">
            <a:solidFill>
              <a:schemeClr val="accent3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Ευθύγραμμο βέλος σύνδεσης 20">
            <a:extLst>
              <a:ext uri="{FF2B5EF4-FFF2-40B4-BE49-F238E27FC236}">
                <a16:creationId xmlns:a16="http://schemas.microsoft.com/office/drawing/2014/main" id="{D1F6C6E5-8996-FF82-FB7C-8D28717259FB}"/>
              </a:ext>
            </a:extLst>
          </p:cNvPr>
          <p:cNvCxnSpPr>
            <a:cxnSpLocks/>
            <a:stCxn id="11" idx="1"/>
          </p:cNvCxnSpPr>
          <p:nvPr/>
        </p:nvCxnSpPr>
        <p:spPr>
          <a:xfrm flipH="1">
            <a:off x="6316410" y="1887305"/>
            <a:ext cx="1775459" cy="416983"/>
          </a:xfrm>
          <a:prstGeom prst="straightConnector1">
            <a:avLst/>
          </a:prstGeom>
          <a:ln w="25400">
            <a:solidFill>
              <a:schemeClr val="accent3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Ευθύγραμμο βέλος σύνδεσης 21">
            <a:extLst>
              <a:ext uri="{FF2B5EF4-FFF2-40B4-BE49-F238E27FC236}">
                <a16:creationId xmlns:a16="http://schemas.microsoft.com/office/drawing/2014/main" id="{982F3A41-C9D1-2734-D83F-0A5EBBB8CF43}"/>
              </a:ext>
            </a:extLst>
          </p:cNvPr>
          <p:cNvCxnSpPr>
            <a:cxnSpLocks/>
            <a:stCxn id="11" idx="1"/>
          </p:cNvCxnSpPr>
          <p:nvPr/>
        </p:nvCxnSpPr>
        <p:spPr>
          <a:xfrm flipH="1">
            <a:off x="6316410" y="1887305"/>
            <a:ext cx="1775459" cy="919903"/>
          </a:xfrm>
          <a:prstGeom prst="straightConnector1">
            <a:avLst/>
          </a:prstGeom>
          <a:ln w="25400">
            <a:solidFill>
              <a:schemeClr val="accent3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Ευθύγραμμο βέλος σύνδεσης 22">
            <a:extLst>
              <a:ext uri="{FF2B5EF4-FFF2-40B4-BE49-F238E27FC236}">
                <a16:creationId xmlns:a16="http://schemas.microsoft.com/office/drawing/2014/main" id="{5B376B3F-5F53-64E0-7450-CF23EE9240BB}"/>
              </a:ext>
            </a:extLst>
          </p:cNvPr>
          <p:cNvCxnSpPr>
            <a:cxnSpLocks/>
            <a:stCxn id="11" idx="1"/>
          </p:cNvCxnSpPr>
          <p:nvPr/>
        </p:nvCxnSpPr>
        <p:spPr>
          <a:xfrm flipH="1">
            <a:off x="6316410" y="1887305"/>
            <a:ext cx="1775459" cy="1313095"/>
          </a:xfrm>
          <a:prstGeom prst="straightConnector1">
            <a:avLst/>
          </a:prstGeom>
          <a:ln w="25400">
            <a:solidFill>
              <a:schemeClr val="accent3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Ευθύγραμμο βέλος σύνδεσης 35">
            <a:extLst>
              <a:ext uri="{FF2B5EF4-FFF2-40B4-BE49-F238E27FC236}">
                <a16:creationId xmlns:a16="http://schemas.microsoft.com/office/drawing/2014/main" id="{15003BF0-8769-B2E5-44E2-491B6DB8E2ED}"/>
              </a:ext>
            </a:extLst>
          </p:cNvPr>
          <p:cNvCxnSpPr>
            <a:cxnSpLocks/>
            <a:stCxn id="12" idx="1"/>
          </p:cNvCxnSpPr>
          <p:nvPr/>
        </p:nvCxnSpPr>
        <p:spPr>
          <a:xfrm flipH="1" flipV="1">
            <a:off x="6316410" y="3505793"/>
            <a:ext cx="1775459" cy="139022"/>
          </a:xfrm>
          <a:prstGeom prst="straightConnector1">
            <a:avLst/>
          </a:prstGeom>
          <a:ln w="25400">
            <a:solidFill>
              <a:schemeClr val="accent3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Ευθύγραμμο βέλος σύνδεσης 36">
            <a:extLst>
              <a:ext uri="{FF2B5EF4-FFF2-40B4-BE49-F238E27FC236}">
                <a16:creationId xmlns:a16="http://schemas.microsoft.com/office/drawing/2014/main" id="{7F50DAFD-B496-8919-0901-34B5D4B35DAD}"/>
              </a:ext>
            </a:extLst>
          </p:cNvPr>
          <p:cNvCxnSpPr>
            <a:cxnSpLocks/>
            <a:stCxn id="12" idx="1"/>
          </p:cNvCxnSpPr>
          <p:nvPr/>
        </p:nvCxnSpPr>
        <p:spPr>
          <a:xfrm flipH="1">
            <a:off x="6316410" y="3644815"/>
            <a:ext cx="1775459" cy="270891"/>
          </a:xfrm>
          <a:prstGeom prst="straightConnector1">
            <a:avLst/>
          </a:prstGeom>
          <a:ln w="25400">
            <a:solidFill>
              <a:schemeClr val="accent3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Ευθύγραμμο βέλος σύνδεσης 37">
            <a:extLst>
              <a:ext uri="{FF2B5EF4-FFF2-40B4-BE49-F238E27FC236}">
                <a16:creationId xmlns:a16="http://schemas.microsoft.com/office/drawing/2014/main" id="{0B7BE0EA-01B8-760B-5093-1EF1F8D93C7B}"/>
              </a:ext>
            </a:extLst>
          </p:cNvPr>
          <p:cNvCxnSpPr>
            <a:cxnSpLocks/>
            <a:stCxn id="12" idx="1"/>
          </p:cNvCxnSpPr>
          <p:nvPr/>
        </p:nvCxnSpPr>
        <p:spPr>
          <a:xfrm flipH="1">
            <a:off x="6316410" y="3644815"/>
            <a:ext cx="1775459" cy="670328"/>
          </a:xfrm>
          <a:prstGeom prst="straightConnector1">
            <a:avLst/>
          </a:prstGeom>
          <a:ln w="25400">
            <a:solidFill>
              <a:schemeClr val="accent3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839184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"/>
                            </p:stCondLst>
                            <p:childTnLst>
                              <p:par>
                                <p:cTn id="7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1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1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1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1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1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7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7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7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7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75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75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75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75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75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75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75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75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75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75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εικόνα">
            <a:extLst>
              <a:ext uri="{FF2B5EF4-FFF2-40B4-BE49-F238E27FC236}">
                <a16:creationId xmlns:a16="http://schemas.microsoft.com/office/drawing/2014/main" id="{3E666797-E636-5EE4-CF4C-EFE2902AE8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29" y="205358"/>
            <a:ext cx="8693123" cy="6497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64039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Ορθογώνιο 37">
            <a:extLst>
              <a:ext uri="{FF2B5EF4-FFF2-40B4-BE49-F238E27FC236}">
                <a16:creationId xmlns:a16="http://schemas.microsoft.com/office/drawing/2014/main" id="{548AD161-10C4-FA0A-FCA3-92A8D2468E94}"/>
              </a:ext>
            </a:extLst>
          </p:cNvPr>
          <p:cNvSpPr/>
          <p:nvPr/>
        </p:nvSpPr>
        <p:spPr>
          <a:xfrm>
            <a:off x="5458968" y="5157216"/>
            <a:ext cx="3685032" cy="1700784"/>
          </a:xfrm>
          <a:prstGeom prst="rect">
            <a:avLst/>
          </a:prstGeom>
          <a:solidFill>
            <a:srgbClr val="A470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7" name="Ορθογώνιο 36">
            <a:extLst>
              <a:ext uri="{FF2B5EF4-FFF2-40B4-BE49-F238E27FC236}">
                <a16:creationId xmlns:a16="http://schemas.microsoft.com/office/drawing/2014/main" id="{B2AB5DDC-1784-6EFE-4363-24233998D5DB}"/>
              </a:ext>
            </a:extLst>
          </p:cNvPr>
          <p:cNvSpPr/>
          <p:nvPr/>
        </p:nvSpPr>
        <p:spPr>
          <a:xfrm>
            <a:off x="0" y="3758919"/>
            <a:ext cx="5458968" cy="3099081"/>
          </a:xfrm>
          <a:prstGeom prst="rect">
            <a:avLst/>
          </a:prstGeom>
          <a:solidFill>
            <a:srgbClr val="A470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6" name="Ορθογώνιο 35">
            <a:extLst>
              <a:ext uri="{FF2B5EF4-FFF2-40B4-BE49-F238E27FC236}">
                <a16:creationId xmlns:a16="http://schemas.microsoft.com/office/drawing/2014/main" id="{3D207A4D-8D50-7E3C-A657-722A79D8DDBA}"/>
              </a:ext>
            </a:extLst>
          </p:cNvPr>
          <p:cNvSpPr/>
          <p:nvPr/>
        </p:nvSpPr>
        <p:spPr>
          <a:xfrm>
            <a:off x="5458968" y="2344756"/>
            <a:ext cx="3685032" cy="2812460"/>
          </a:xfrm>
          <a:prstGeom prst="rect">
            <a:avLst/>
          </a:prstGeom>
          <a:solidFill>
            <a:srgbClr val="6B93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5" name="Ορθογώνιο 34">
            <a:extLst>
              <a:ext uri="{FF2B5EF4-FFF2-40B4-BE49-F238E27FC236}">
                <a16:creationId xmlns:a16="http://schemas.microsoft.com/office/drawing/2014/main" id="{ECC3426F-3D5D-4F47-AE06-09CEC2A3C4B4}"/>
              </a:ext>
            </a:extLst>
          </p:cNvPr>
          <p:cNvSpPr/>
          <p:nvPr/>
        </p:nvSpPr>
        <p:spPr>
          <a:xfrm>
            <a:off x="0" y="2344756"/>
            <a:ext cx="5458968" cy="1425850"/>
          </a:xfrm>
          <a:prstGeom prst="rect">
            <a:avLst/>
          </a:prstGeom>
          <a:solidFill>
            <a:srgbClr val="B196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4" name="Ορθογώνιο 33">
            <a:extLst>
              <a:ext uri="{FF2B5EF4-FFF2-40B4-BE49-F238E27FC236}">
                <a16:creationId xmlns:a16="http://schemas.microsoft.com/office/drawing/2014/main" id="{6CFAB30C-3B20-9DF9-586E-64A8350AFC9E}"/>
              </a:ext>
            </a:extLst>
          </p:cNvPr>
          <p:cNvSpPr/>
          <p:nvPr/>
        </p:nvSpPr>
        <p:spPr>
          <a:xfrm>
            <a:off x="0" y="0"/>
            <a:ext cx="9144000" cy="2361867"/>
          </a:xfrm>
          <a:prstGeom prst="rect">
            <a:avLst/>
          </a:prstGeom>
          <a:solidFill>
            <a:srgbClr val="637C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" name="Ορθογώνιο: Στρογγύλεμα γωνιών 4">
            <a:extLst>
              <a:ext uri="{FF2B5EF4-FFF2-40B4-BE49-F238E27FC236}">
                <a16:creationId xmlns:a16="http://schemas.microsoft.com/office/drawing/2014/main" id="{55AD758B-91AA-360F-A9DD-138DA06E04D5}"/>
              </a:ext>
            </a:extLst>
          </p:cNvPr>
          <p:cNvSpPr/>
          <p:nvPr/>
        </p:nvSpPr>
        <p:spPr>
          <a:xfrm>
            <a:off x="210312" y="374904"/>
            <a:ext cx="3163824" cy="106984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l-GR" dirty="0"/>
              <a:t>        Γαστρικό υγρό</a:t>
            </a: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B151FF28-8768-16EE-EFDD-E920F3780F94}"/>
              </a:ext>
            </a:extLst>
          </p:cNvPr>
          <p:cNvSpPr/>
          <p:nvPr/>
        </p:nvSpPr>
        <p:spPr>
          <a:xfrm>
            <a:off x="969264" y="877824"/>
            <a:ext cx="2112264" cy="295730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Υδροχλωρικό οξύ</a:t>
            </a:r>
          </a:p>
        </p:txBody>
      </p:sp>
      <p:sp>
        <p:nvSpPr>
          <p:cNvPr id="9" name="Ορθογώνιο: Στρογγύλεμα γωνιών 8">
            <a:extLst>
              <a:ext uri="{FF2B5EF4-FFF2-40B4-BE49-F238E27FC236}">
                <a16:creationId xmlns:a16="http://schemas.microsoft.com/office/drawing/2014/main" id="{D43EA027-D36E-4F6C-63ED-AD90B7CE7C98}"/>
              </a:ext>
            </a:extLst>
          </p:cNvPr>
          <p:cNvSpPr/>
          <p:nvPr/>
        </p:nvSpPr>
        <p:spPr>
          <a:xfrm>
            <a:off x="5824728" y="280416"/>
            <a:ext cx="2999232" cy="175869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l-GR" dirty="0" err="1"/>
              <a:t>Αντιόξινο</a:t>
            </a:r>
            <a:r>
              <a:rPr lang="el-GR" dirty="0"/>
              <a:t> φάρμακο</a:t>
            </a: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65273F5D-4324-AD84-95C2-645BB8A57593}"/>
              </a:ext>
            </a:extLst>
          </p:cNvPr>
          <p:cNvSpPr/>
          <p:nvPr/>
        </p:nvSpPr>
        <p:spPr>
          <a:xfrm>
            <a:off x="6117336" y="774192"/>
            <a:ext cx="2441448" cy="963168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Υδροξείδιο Μαγνησίου</a:t>
            </a:r>
          </a:p>
          <a:p>
            <a:pPr algn="ctr"/>
            <a:r>
              <a:rPr lang="el-GR" dirty="0"/>
              <a:t>Υδροξείδιο Αργιλίου</a:t>
            </a:r>
          </a:p>
          <a:p>
            <a:pPr algn="ctr"/>
            <a:r>
              <a:rPr lang="el-GR" dirty="0"/>
              <a:t>Διττανθρακικό Νάτριο</a:t>
            </a:r>
          </a:p>
        </p:txBody>
      </p:sp>
      <p:sp>
        <p:nvSpPr>
          <p:cNvPr id="13" name="Επεξήγηση: Επάνω βέλος 12">
            <a:extLst>
              <a:ext uri="{FF2B5EF4-FFF2-40B4-BE49-F238E27FC236}">
                <a16:creationId xmlns:a16="http://schemas.microsoft.com/office/drawing/2014/main" id="{3E283795-12C9-9C8D-CE43-6F56BB713F40}"/>
              </a:ext>
            </a:extLst>
          </p:cNvPr>
          <p:cNvSpPr/>
          <p:nvPr/>
        </p:nvSpPr>
        <p:spPr>
          <a:xfrm>
            <a:off x="740664" y="1207008"/>
            <a:ext cx="2633472" cy="804672"/>
          </a:xfrm>
          <a:prstGeom prst="upArrowCallout">
            <a:avLst>
              <a:gd name="adj1" fmla="val 15909"/>
              <a:gd name="adj2" fmla="val 15909"/>
              <a:gd name="adj3" fmla="val 17045"/>
              <a:gd name="adj4" fmla="val 53613"/>
            </a:avLst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Υπερέκκριση</a:t>
            </a:r>
          </a:p>
        </p:txBody>
      </p:sp>
      <p:sp>
        <p:nvSpPr>
          <p:cNvPr id="14" name="Επεξήγηση: Αριστερό-δεξιό βέλος 13">
            <a:extLst>
              <a:ext uri="{FF2B5EF4-FFF2-40B4-BE49-F238E27FC236}">
                <a16:creationId xmlns:a16="http://schemas.microsoft.com/office/drawing/2014/main" id="{CAEB4644-039D-406D-20E3-A0BCB432934E}"/>
              </a:ext>
            </a:extLst>
          </p:cNvPr>
          <p:cNvSpPr/>
          <p:nvPr/>
        </p:nvSpPr>
        <p:spPr>
          <a:xfrm>
            <a:off x="3182112" y="812329"/>
            <a:ext cx="2852928" cy="451104"/>
          </a:xfrm>
          <a:prstGeom prst="leftRightArrowCallout">
            <a:avLst>
              <a:gd name="adj1" fmla="val 29054"/>
              <a:gd name="adj2" fmla="val 25000"/>
              <a:gd name="adj3" fmla="val 33108"/>
              <a:gd name="adj4" fmla="val 7229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Εξουδετέρωση</a:t>
            </a:r>
          </a:p>
        </p:txBody>
      </p:sp>
      <p:sp>
        <p:nvSpPr>
          <p:cNvPr id="15" name="Ορθογώνιο 14">
            <a:extLst>
              <a:ext uri="{FF2B5EF4-FFF2-40B4-BE49-F238E27FC236}">
                <a16:creationId xmlns:a16="http://schemas.microsoft.com/office/drawing/2014/main" id="{571089CD-234D-E44F-A617-465DA33CAF48}"/>
              </a:ext>
            </a:extLst>
          </p:cNvPr>
          <p:cNvSpPr/>
          <p:nvPr/>
        </p:nvSpPr>
        <p:spPr>
          <a:xfrm>
            <a:off x="379476" y="489204"/>
            <a:ext cx="365760" cy="84124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en-US" dirty="0"/>
              <a:t>pH = 2</a:t>
            </a:r>
            <a:endParaRPr lang="el-GR" dirty="0"/>
          </a:p>
        </p:txBody>
      </p:sp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20CDC921-89A9-3C79-C2E9-1FCFDFEE9DDE}"/>
              </a:ext>
            </a:extLst>
          </p:cNvPr>
          <p:cNvSpPr/>
          <p:nvPr/>
        </p:nvSpPr>
        <p:spPr>
          <a:xfrm>
            <a:off x="379476" y="2653247"/>
            <a:ext cx="1392936" cy="93268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l-GR" dirty="0"/>
              <a:t>Αίμα</a:t>
            </a: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F38EC785-AC2B-505B-0F83-B1C034ED52F4}"/>
              </a:ext>
            </a:extLst>
          </p:cNvPr>
          <p:cNvSpPr/>
          <p:nvPr/>
        </p:nvSpPr>
        <p:spPr>
          <a:xfrm>
            <a:off x="568452" y="3032723"/>
            <a:ext cx="1014984" cy="37490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en-US" dirty="0"/>
              <a:t>pH = </a:t>
            </a:r>
            <a:r>
              <a:rPr lang="el-GR" dirty="0"/>
              <a:t>7,4</a:t>
            </a:r>
          </a:p>
        </p:txBody>
      </p:sp>
      <p:cxnSp>
        <p:nvCxnSpPr>
          <p:cNvPr id="8" name="Γραμμή σύνδεσης: Γωνιώδης 7">
            <a:extLst>
              <a:ext uri="{FF2B5EF4-FFF2-40B4-BE49-F238E27FC236}">
                <a16:creationId xmlns:a16="http://schemas.microsoft.com/office/drawing/2014/main" id="{B19B61B4-0D46-233E-7DEF-FB2277AF8DB2}"/>
              </a:ext>
            </a:extLst>
          </p:cNvPr>
          <p:cNvCxnSpPr>
            <a:cxnSpLocks/>
            <a:stCxn id="2" idx="3"/>
            <a:endCxn id="43" idx="1"/>
          </p:cNvCxnSpPr>
          <p:nvPr/>
        </p:nvCxnSpPr>
        <p:spPr>
          <a:xfrm flipV="1">
            <a:off x="1772412" y="2839806"/>
            <a:ext cx="2068068" cy="279785"/>
          </a:xfrm>
          <a:prstGeom prst="bentConnector3">
            <a:avLst>
              <a:gd name="adj1" fmla="val 17723"/>
            </a:avLst>
          </a:prstGeom>
          <a:ln w="38100">
            <a:solidFill>
              <a:schemeClr val="bg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Γραμμή σύνδεσης: Γωνιώδης 16">
            <a:extLst>
              <a:ext uri="{FF2B5EF4-FFF2-40B4-BE49-F238E27FC236}">
                <a16:creationId xmlns:a16="http://schemas.microsoft.com/office/drawing/2014/main" id="{B1EDD377-B970-2B88-AA33-D32C4FA6B6F1}"/>
              </a:ext>
            </a:extLst>
          </p:cNvPr>
          <p:cNvCxnSpPr>
            <a:cxnSpLocks/>
            <a:stCxn id="2" idx="3"/>
            <a:endCxn id="40" idx="1"/>
          </p:cNvCxnSpPr>
          <p:nvPr/>
        </p:nvCxnSpPr>
        <p:spPr>
          <a:xfrm>
            <a:off x="1772412" y="3119591"/>
            <a:ext cx="2068068" cy="306252"/>
          </a:xfrm>
          <a:prstGeom prst="bentConnector3">
            <a:avLst>
              <a:gd name="adj1" fmla="val 18165"/>
            </a:avLst>
          </a:prstGeom>
          <a:ln w="38100">
            <a:solidFill>
              <a:schemeClr val="bg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121E5C5C-5D7A-D9C7-27AE-FA7909F8CB77}"/>
              </a:ext>
            </a:extLst>
          </p:cNvPr>
          <p:cNvSpPr txBox="1"/>
          <p:nvPr/>
        </p:nvSpPr>
        <p:spPr>
          <a:xfrm>
            <a:off x="2388638" y="2468581"/>
            <a:ext cx="12252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>
                <a:solidFill>
                  <a:schemeClr val="bg1"/>
                </a:solidFill>
              </a:rPr>
              <a:t>αν </a:t>
            </a:r>
            <a:r>
              <a:rPr lang="en-US" sz="1600" dirty="0">
                <a:solidFill>
                  <a:schemeClr val="bg1"/>
                </a:solidFill>
              </a:rPr>
              <a:t>pH</a:t>
            </a:r>
            <a:r>
              <a:rPr lang="el-GR" sz="1600" dirty="0">
                <a:solidFill>
                  <a:schemeClr val="bg1"/>
                </a:solidFill>
              </a:rPr>
              <a:t> &gt; </a:t>
            </a:r>
            <a:r>
              <a:rPr lang="en-US" sz="1600" dirty="0">
                <a:solidFill>
                  <a:schemeClr val="bg1"/>
                </a:solidFill>
              </a:rPr>
              <a:t>7</a:t>
            </a:r>
            <a:r>
              <a:rPr lang="el-GR" sz="1600" dirty="0">
                <a:solidFill>
                  <a:schemeClr val="bg1"/>
                </a:solidFill>
              </a:rPr>
              <a:t>,6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8A15356-0B1F-4901-469A-50EF98A46718}"/>
              </a:ext>
            </a:extLst>
          </p:cNvPr>
          <p:cNvSpPr txBox="1"/>
          <p:nvPr/>
        </p:nvSpPr>
        <p:spPr>
          <a:xfrm>
            <a:off x="2388638" y="2996372"/>
            <a:ext cx="12252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>
                <a:solidFill>
                  <a:schemeClr val="bg1"/>
                </a:solidFill>
              </a:rPr>
              <a:t>αν </a:t>
            </a:r>
            <a:r>
              <a:rPr lang="en-US" sz="1600" dirty="0">
                <a:solidFill>
                  <a:schemeClr val="bg1"/>
                </a:solidFill>
              </a:rPr>
              <a:t>pH</a:t>
            </a:r>
            <a:r>
              <a:rPr lang="el-GR" sz="1600" dirty="0">
                <a:solidFill>
                  <a:schemeClr val="bg1"/>
                </a:solidFill>
              </a:rPr>
              <a:t> &lt; </a:t>
            </a:r>
            <a:r>
              <a:rPr lang="en-US" sz="1600" dirty="0">
                <a:solidFill>
                  <a:schemeClr val="bg1"/>
                </a:solidFill>
              </a:rPr>
              <a:t>7</a:t>
            </a:r>
            <a:r>
              <a:rPr lang="el-GR" sz="1600" dirty="0">
                <a:solidFill>
                  <a:schemeClr val="bg1"/>
                </a:solidFill>
              </a:rPr>
              <a:t>,2</a:t>
            </a:r>
          </a:p>
        </p:txBody>
      </p:sp>
      <p:sp>
        <p:nvSpPr>
          <p:cNvPr id="40" name="Ορθογώνιο 39">
            <a:extLst>
              <a:ext uri="{FF2B5EF4-FFF2-40B4-BE49-F238E27FC236}">
                <a16:creationId xmlns:a16="http://schemas.microsoft.com/office/drawing/2014/main" id="{D7FD4220-5479-45EF-14E5-30F37E29F7CA}"/>
              </a:ext>
            </a:extLst>
          </p:cNvPr>
          <p:cNvSpPr/>
          <p:nvPr/>
        </p:nvSpPr>
        <p:spPr>
          <a:xfrm>
            <a:off x="3840480" y="3222111"/>
            <a:ext cx="1225297" cy="40746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κώμα</a:t>
            </a:r>
          </a:p>
        </p:txBody>
      </p:sp>
      <p:sp>
        <p:nvSpPr>
          <p:cNvPr id="43" name="Ορθογώνιο 42">
            <a:extLst>
              <a:ext uri="{FF2B5EF4-FFF2-40B4-BE49-F238E27FC236}">
                <a16:creationId xmlns:a16="http://schemas.microsoft.com/office/drawing/2014/main" id="{0BAD3C69-C685-E06B-E80D-5919C3F37BA4}"/>
              </a:ext>
            </a:extLst>
          </p:cNvPr>
          <p:cNvSpPr/>
          <p:nvPr/>
        </p:nvSpPr>
        <p:spPr>
          <a:xfrm>
            <a:off x="3840480" y="2514301"/>
            <a:ext cx="1225297" cy="6510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Μυϊκή ακαμψία</a:t>
            </a:r>
          </a:p>
        </p:txBody>
      </p:sp>
      <p:sp>
        <p:nvSpPr>
          <p:cNvPr id="4" name="Βέλος: Δεξιό 3">
            <a:extLst>
              <a:ext uri="{FF2B5EF4-FFF2-40B4-BE49-F238E27FC236}">
                <a16:creationId xmlns:a16="http://schemas.microsoft.com/office/drawing/2014/main" id="{2541E8F5-FCB7-1C4E-1730-EBB6F990BFEF}"/>
              </a:ext>
            </a:extLst>
          </p:cNvPr>
          <p:cNvSpPr/>
          <p:nvPr/>
        </p:nvSpPr>
        <p:spPr>
          <a:xfrm>
            <a:off x="3500661" y="1680559"/>
            <a:ext cx="418570" cy="26899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C1EDEC03-3157-7E8E-0C70-43807C6C5F67}"/>
              </a:ext>
            </a:extLst>
          </p:cNvPr>
          <p:cNvSpPr/>
          <p:nvPr/>
        </p:nvSpPr>
        <p:spPr>
          <a:xfrm>
            <a:off x="4059936" y="1470399"/>
            <a:ext cx="1399032" cy="6510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Ενόχληση στο στομάχι</a:t>
            </a:r>
          </a:p>
        </p:txBody>
      </p:sp>
      <p:sp>
        <p:nvSpPr>
          <p:cNvPr id="11" name="Ορθογώνιο: Στρογγύλεμα γωνιών 10">
            <a:extLst>
              <a:ext uri="{FF2B5EF4-FFF2-40B4-BE49-F238E27FC236}">
                <a16:creationId xmlns:a16="http://schemas.microsoft.com/office/drawing/2014/main" id="{0E55DDB9-3B59-2BF3-38B5-DD86D80CAA5E}"/>
              </a:ext>
            </a:extLst>
          </p:cNvPr>
          <p:cNvSpPr/>
          <p:nvPr/>
        </p:nvSpPr>
        <p:spPr>
          <a:xfrm>
            <a:off x="6124956" y="2521959"/>
            <a:ext cx="2068068" cy="93268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l-GR" dirty="0"/>
              <a:t>Μύες</a:t>
            </a:r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1FF32922-F6B4-2E3C-021E-B726A87CF61B}"/>
              </a:ext>
            </a:extLst>
          </p:cNvPr>
          <p:cNvSpPr/>
          <p:nvPr/>
        </p:nvSpPr>
        <p:spPr>
          <a:xfrm>
            <a:off x="6327648" y="2952919"/>
            <a:ext cx="1645922" cy="295730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Γαλακτικό οξύ</a:t>
            </a:r>
          </a:p>
        </p:txBody>
      </p:sp>
      <p:sp>
        <p:nvSpPr>
          <p:cNvPr id="16" name="Επεξήγηση: Επάνω βέλος 15">
            <a:extLst>
              <a:ext uri="{FF2B5EF4-FFF2-40B4-BE49-F238E27FC236}">
                <a16:creationId xmlns:a16="http://schemas.microsoft.com/office/drawing/2014/main" id="{92E6465F-092E-29E0-8564-7E6A9998767F}"/>
              </a:ext>
            </a:extLst>
          </p:cNvPr>
          <p:cNvSpPr/>
          <p:nvPr/>
        </p:nvSpPr>
        <p:spPr>
          <a:xfrm>
            <a:off x="5878466" y="3275039"/>
            <a:ext cx="2451717" cy="770299"/>
          </a:xfrm>
          <a:prstGeom prst="upArrowCallout">
            <a:avLst>
              <a:gd name="adj1" fmla="val 18283"/>
              <a:gd name="adj2" fmla="val 15909"/>
              <a:gd name="adj3" fmla="val 17045"/>
              <a:gd name="adj4" fmla="val 59442"/>
            </a:avLst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Έντονη μυϊκή άσκηση</a:t>
            </a:r>
          </a:p>
        </p:txBody>
      </p:sp>
      <p:sp>
        <p:nvSpPr>
          <p:cNvPr id="18" name="Βέλος: Κάτω 17">
            <a:extLst>
              <a:ext uri="{FF2B5EF4-FFF2-40B4-BE49-F238E27FC236}">
                <a16:creationId xmlns:a16="http://schemas.microsoft.com/office/drawing/2014/main" id="{35330039-B1DC-45B2-A572-6A445BD69715}"/>
              </a:ext>
            </a:extLst>
          </p:cNvPr>
          <p:cNvSpPr/>
          <p:nvPr/>
        </p:nvSpPr>
        <p:spPr>
          <a:xfrm>
            <a:off x="6964330" y="4129064"/>
            <a:ext cx="279985" cy="376536"/>
          </a:xfrm>
          <a:prstGeom prst="downArrow">
            <a:avLst>
              <a:gd name="adj1" fmla="val 50000"/>
              <a:gd name="adj2" fmla="val 4714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9" name="Ορθογώνιο 18">
            <a:extLst>
              <a:ext uri="{FF2B5EF4-FFF2-40B4-BE49-F238E27FC236}">
                <a16:creationId xmlns:a16="http://schemas.microsoft.com/office/drawing/2014/main" id="{E10AFF89-86A6-FBB4-97E7-25E79D408E46}"/>
              </a:ext>
            </a:extLst>
          </p:cNvPr>
          <p:cNvSpPr/>
          <p:nvPr/>
        </p:nvSpPr>
        <p:spPr>
          <a:xfrm>
            <a:off x="6491675" y="4584843"/>
            <a:ext cx="1225297" cy="40746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κούραση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297118E-4ECE-A88D-EBFF-E650A14258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34338" y="4033507"/>
            <a:ext cx="1807634" cy="1807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Ορθογώνιο 20">
            <a:extLst>
              <a:ext uri="{FF2B5EF4-FFF2-40B4-BE49-F238E27FC236}">
                <a16:creationId xmlns:a16="http://schemas.microsoft.com/office/drawing/2014/main" id="{5ABABE79-6AB1-5086-575C-EC2DCEAA59A3}"/>
              </a:ext>
            </a:extLst>
          </p:cNvPr>
          <p:cNvSpPr/>
          <p:nvPr/>
        </p:nvSpPr>
        <p:spPr>
          <a:xfrm>
            <a:off x="987553" y="6123331"/>
            <a:ext cx="1107987" cy="358176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Ζάχαρη</a:t>
            </a:r>
          </a:p>
        </p:txBody>
      </p:sp>
      <p:sp>
        <p:nvSpPr>
          <p:cNvPr id="20" name="Βέλος: Πεντάγωνο 19">
            <a:extLst>
              <a:ext uri="{FF2B5EF4-FFF2-40B4-BE49-F238E27FC236}">
                <a16:creationId xmlns:a16="http://schemas.microsoft.com/office/drawing/2014/main" id="{DDE98437-0DCA-D707-84E1-2C5721A27F3C}"/>
              </a:ext>
            </a:extLst>
          </p:cNvPr>
          <p:cNvSpPr/>
          <p:nvPr/>
        </p:nvSpPr>
        <p:spPr>
          <a:xfrm>
            <a:off x="2238277" y="6123331"/>
            <a:ext cx="1392936" cy="358176"/>
          </a:xfrm>
          <a:prstGeom prst="homePlate">
            <a:avLst>
              <a:gd name="adj" fmla="val 60869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l-GR" dirty="0"/>
              <a:t>Βακτήρια</a:t>
            </a:r>
          </a:p>
        </p:txBody>
      </p:sp>
      <p:sp>
        <p:nvSpPr>
          <p:cNvPr id="23" name="Ορθογώνιο 22">
            <a:extLst>
              <a:ext uri="{FF2B5EF4-FFF2-40B4-BE49-F238E27FC236}">
                <a16:creationId xmlns:a16="http://schemas.microsoft.com/office/drawing/2014/main" id="{10E166CA-A839-D110-8E52-DA91B9AD96DD}"/>
              </a:ext>
            </a:extLst>
          </p:cNvPr>
          <p:cNvSpPr/>
          <p:nvPr/>
        </p:nvSpPr>
        <p:spPr>
          <a:xfrm>
            <a:off x="3722440" y="6100133"/>
            <a:ext cx="868648" cy="358177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 οξέα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48E34D72-450C-7D69-1FBD-68087EE0E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192791" y="4036705"/>
            <a:ext cx="1813512" cy="181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Ισοσκελές τρίγωνο 23">
            <a:extLst>
              <a:ext uri="{FF2B5EF4-FFF2-40B4-BE49-F238E27FC236}">
                <a16:creationId xmlns:a16="http://schemas.microsoft.com/office/drawing/2014/main" id="{32EF0C5A-930B-F4DA-FA98-2C24B5D30E8B}"/>
              </a:ext>
            </a:extLst>
          </p:cNvPr>
          <p:cNvSpPr/>
          <p:nvPr/>
        </p:nvSpPr>
        <p:spPr>
          <a:xfrm rot="5400000">
            <a:off x="2610550" y="4890264"/>
            <a:ext cx="358176" cy="370296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5" name="Ορθογώνιο 24">
            <a:extLst>
              <a:ext uri="{FF2B5EF4-FFF2-40B4-BE49-F238E27FC236}">
                <a16:creationId xmlns:a16="http://schemas.microsoft.com/office/drawing/2014/main" id="{A4CF49C2-BAA8-9DE3-D606-3BB8A5F66AC0}"/>
              </a:ext>
            </a:extLst>
          </p:cNvPr>
          <p:cNvSpPr/>
          <p:nvPr/>
        </p:nvSpPr>
        <p:spPr>
          <a:xfrm>
            <a:off x="5594604" y="5807285"/>
            <a:ext cx="2999232" cy="77029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Διαβρώνουν την αδαμαντίνη των δοντιών</a:t>
            </a:r>
          </a:p>
        </p:txBody>
      </p:sp>
      <p:sp>
        <p:nvSpPr>
          <p:cNvPr id="33" name="Βέλος: Δεξιό 32">
            <a:extLst>
              <a:ext uri="{FF2B5EF4-FFF2-40B4-BE49-F238E27FC236}">
                <a16:creationId xmlns:a16="http://schemas.microsoft.com/office/drawing/2014/main" id="{27E8C40D-F3FE-5EF9-E63A-C3685AFAA68A}"/>
              </a:ext>
            </a:extLst>
          </p:cNvPr>
          <p:cNvSpPr/>
          <p:nvPr/>
        </p:nvSpPr>
        <p:spPr>
          <a:xfrm>
            <a:off x="4883561" y="6149632"/>
            <a:ext cx="418570" cy="26899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4206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75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75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37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3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5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9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500"/>
                            </p:stCondLst>
                            <p:childTnLst>
                              <p:par>
                                <p:cTn id="10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500"/>
                            </p:stCondLst>
                            <p:childTnLst>
                              <p:par>
                                <p:cTn id="1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8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500"/>
                            </p:stCondLst>
                            <p:childTnLst>
                              <p:par>
                                <p:cTn id="15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0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358 -0.18819 L 0.00052 -0.00023 " pathEditMode="relative" rAng="0" ptsTypes="AA">
                                      <p:cBhvr>
                                        <p:cTn id="16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5" y="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694 0.00093 L -0.00104 -1.48148E-6 " pathEditMode="relative" rAng="0" ptsTypes="AA">
                                      <p:cBhvr>
                                        <p:cTn id="17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95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236 0.00486 L -3.88889E-6 7.40741E-7 " pathEditMode="relative" rAng="0" ptsTypes="AA">
                                      <p:cBhvr>
                                        <p:cTn id="18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18" y="-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500"/>
                            </p:stCondLst>
                            <p:childTnLst>
                              <p:par>
                                <p:cTn id="1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0" grpId="0" animBg="1"/>
      <p:bldP spid="13" grpId="0" animBg="1"/>
      <p:bldP spid="14" grpId="1" animBg="1"/>
      <p:bldP spid="15" grpId="0" animBg="1"/>
      <p:bldP spid="2" grpId="0" animBg="1"/>
      <p:bldP spid="3" grpId="0" animBg="1"/>
      <p:bldP spid="26" grpId="0"/>
      <p:bldP spid="39" grpId="0"/>
      <p:bldP spid="40" grpId="0" animBg="1"/>
      <p:bldP spid="43" grpId="0" animBg="1"/>
      <p:bldP spid="4" grpId="0" animBg="1"/>
      <p:bldP spid="7" grpId="0" animBg="1"/>
      <p:bldP spid="11" grpId="0" animBg="1"/>
      <p:bldP spid="12" grpId="0" animBg="1"/>
      <p:bldP spid="16" grpId="0" animBg="1"/>
      <p:bldP spid="18" grpId="0" animBg="1"/>
      <p:bldP spid="19" grpId="0" animBg="1"/>
      <p:bldP spid="21" grpId="0" animBg="1"/>
      <p:bldP spid="21" grpId="1" animBg="1"/>
      <p:bldP spid="20" grpId="0" animBg="1"/>
      <p:bldP spid="20" grpId="1" animBg="1"/>
      <p:bldP spid="23" grpId="0" animBg="1"/>
      <p:bldP spid="23" grpId="1" animBg="1"/>
      <p:bldP spid="24" grpId="0" animBg="1"/>
      <p:bldP spid="25" grpId="0" animBg="1"/>
      <p:bldP spid="3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Ορθογώνιο 57">
            <a:extLst>
              <a:ext uri="{FF2B5EF4-FFF2-40B4-BE49-F238E27FC236}">
                <a16:creationId xmlns:a16="http://schemas.microsoft.com/office/drawing/2014/main" id="{420C242A-0BC3-7F86-2CE8-46BF91C54E8E}"/>
              </a:ext>
            </a:extLst>
          </p:cNvPr>
          <p:cNvSpPr/>
          <p:nvPr/>
        </p:nvSpPr>
        <p:spPr>
          <a:xfrm>
            <a:off x="6382512" y="0"/>
            <a:ext cx="2761488" cy="3785616"/>
          </a:xfrm>
          <a:prstGeom prst="rect">
            <a:avLst/>
          </a:prstGeom>
          <a:solidFill>
            <a:srgbClr val="F5CB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6" name="Ορθογώνιο 55">
            <a:extLst>
              <a:ext uri="{FF2B5EF4-FFF2-40B4-BE49-F238E27FC236}">
                <a16:creationId xmlns:a16="http://schemas.microsoft.com/office/drawing/2014/main" id="{1E786573-6BDF-7B04-2F22-4A011394DD1C}"/>
              </a:ext>
            </a:extLst>
          </p:cNvPr>
          <p:cNvSpPr/>
          <p:nvPr/>
        </p:nvSpPr>
        <p:spPr>
          <a:xfrm>
            <a:off x="0" y="3785616"/>
            <a:ext cx="9144000" cy="3072384"/>
          </a:xfrm>
          <a:prstGeom prst="rect">
            <a:avLst/>
          </a:prstGeom>
          <a:solidFill>
            <a:srgbClr val="6776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639742E3-6B07-92A9-0BD8-D1B9B22B196C}"/>
              </a:ext>
            </a:extLst>
          </p:cNvPr>
          <p:cNvSpPr/>
          <p:nvPr/>
        </p:nvSpPr>
        <p:spPr>
          <a:xfrm>
            <a:off x="0" y="1752923"/>
            <a:ext cx="6382512" cy="2032693"/>
          </a:xfrm>
          <a:prstGeom prst="rect">
            <a:avLst/>
          </a:prstGeom>
          <a:solidFill>
            <a:srgbClr val="C494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898D0372-3D6F-53B1-BBCA-329830B88E5B}"/>
              </a:ext>
            </a:extLst>
          </p:cNvPr>
          <p:cNvSpPr/>
          <p:nvPr/>
        </p:nvSpPr>
        <p:spPr>
          <a:xfrm>
            <a:off x="0" y="0"/>
            <a:ext cx="6382512" cy="1776461"/>
          </a:xfrm>
          <a:prstGeom prst="rect">
            <a:avLst/>
          </a:prstGeom>
          <a:solidFill>
            <a:srgbClr val="2397C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22" name="Ορθογώνιο: Στρογγύλεμα γωνιών 21">
            <a:extLst>
              <a:ext uri="{FF2B5EF4-FFF2-40B4-BE49-F238E27FC236}">
                <a16:creationId xmlns:a16="http://schemas.microsoft.com/office/drawing/2014/main" id="{F7FE96C9-1078-74CE-E4F9-48E33E1D62B7}"/>
              </a:ext>
            </a:extLst>
          </p:cNvPr>
          <p:cNvSpPr/>
          <p:nvPr/>
        </p:nvSpPr>
        <p:spPr>
          <a:xfrm>
            <a:off x="403292" y="1938054"/>
            <a:ext cx="1392936" cy="113643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l-GR" dirty="0"/>
              <a:t>Δέρμα</a:t>
            </a:r>
          </a:p>
        </p:txBody>
      </p:sp>
      <p:sp>
        <p:nvSpPr>
          <p:cNvPr id="27" name="Ορθογώνιο 26">
            <a:extLst>
              <a:ext uri="{FF2B5EF4-FFF2-40B4-BE49-F238E27FC236}">
                <a16:creationId xmlns:a16="http://schemas.microsoft.com/office/drawing/2014/main" id="{20A9C01B-1205-BC18-DE85-837C48D6B5DB}"/>
              </a:ext>
            </a:extLst>
          </p:cNvPr>
          <p:cNvSpPr/>
          <p:nvPr/>
        </p:nvSpPr>
        <p:spPr>
          <a:xfrm>
            <a:off x="613294" y="2328754"/>
            <a:ext cx="1014984" cy="45680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en-US" dirty="0"/>
              <a:t>pH = </a:t>
            </a:r>
            <a:r>
              <a:rPr lang="el-GR" dirty="0"/>
              <a:t>5,3</a:t>
            </a:r>
          </a:p>
        </p:txBody>
      </p:sp>
      <p:sp>
        <p:nvSpPr>
          <p:cNvPr id="28" name="Επεξήγηση: Επάνω βέλος 27">
            <a:extLst>
              <a:ext uri="{FF2B5EF4-FFF2-40B4-BE49-F238E27FC236}">
                <a16:creationId xmlns:a16="http://schemas.microsoft.com/office/drawing/2014/main" id="{2ECF6163-2517-B168-5854-6135749079C2}"/>
              </a:ext>
            </a:extLst>
          </p:cNvPr>
          <p:cNvSpPr/>
          <p:nvPr/>
        </p:nvSpPr>
        <p:spPr>
          <a:xfrm>
            <a:off x="436026" y="2821795"/>
            <a:ext cx="1392936" cy="794327"/>
          </a:xfrm>
          <a:prstGeom prst="upArrowCallout">
            <a:avLst>
              <a:gd name="adj1" fmla="val 14612"/>
              <a:gd name="adj2" fmla="val 15260"/>
              <a:gd name="adj3" fmla="val 17799"/>
              <a:gd name="adj4" fmla="val 53322"/>
            </a:avLst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Προστασία</a:t>
            </a:r>
          </a:p>
        </p:txBody>
      </p:sp>
      <p:sp>
        <p:nvSpPr>
          <p:cNvPr id="31" name="Ορθογώνιο 30">
            <a:extLst>
              <a:ext uri="{FF2B5EF4-FFF2-40B4-BE49-F238E27FC236}">
                <a16:creationId xmlns:a16="http://schemas.microsoft.com/office/drawing/2014/main" id="{C9A61834-BD54-D345-A8EF-00A2BC020B98}"/>
              </a:ext>
            </a:extLst>
          </p:cNvPr>
          <p:cNvSpPr/>
          <p:nvPr/>
        </p:nvSpPr>
        <p:spPr>
          <a:xfrm>
            <a:off x="4681552" y="2667027"/>
            <a:ext cx="1505844" cy="40746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ξηραίνουν</a:t>
            </a:r>
          </a:p>
        </p:txBody>
      </p:sp>
      <p:sp>
        <p:nvSpPr>
          <p:cNvPr id="32" name="Ορθογώνιο 31">
            <a:extLst>
              <a:ext uri="{FF2B5EF4-FFF2-40B4-BE49-F238E27FC236}">
                <a16:creationId xmlns:a16="http://schemas.microsoft.com/office/drawing/2014/main" id="{D3120D1A-F6DE-E60A-4FB7-57F03073B9F9}"/>
              </a:ext>
            </a:extLst>
          </p:cNvPr>
          <p:cNvSpPr/>
          <p:nvPr/>
        </p:nvSpPr>
        <p:spPr>
          <a:xfrm>
            <a:off x="4681551" y="1959217"/>
            <a:ext cx="1505845" cy="6510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Δεν </a:t>
            </a:r>
            <a:r>
              <a:rPr lang="el-GR" dirty="0" err="1"/>
              <a:t>καθαρί</a:t>
            </a:r>
            <a:r>
              <a:rPr lang="el-GR" dirty="0"/>
              <a:t>-ζουν καλά</a:t>
            </a:r>
          </a:p>
        </p:txBody>
      </p:sp>
      <p:cxnSp>
        <p:nvCxnSpPr>
          <p:cNvPr id="2" name="Γραμμή σύνδεσης: Γωνιώδης 1">
            <a:extLst>
              <a:ext uri="{FF2B5EF4-FFF2-40B4-BE49-F238E27FC236}">
                <a16:creationId xmlns:a16="http://schemas.microsoft.com/office/drawing/2014/main" id="{196F3914-1A76-7EBF-A6B5-119FDC5CAF8E}"/>
              </a:ext>
            </a:extLst>
          </p:cNvPr>
          <p:cNvCxnSpPr>
            <a:cxnSpLocks/>
            <a:stCxn id="6" idx="3"/>
            <a:endCxn id="32" idx="1"/>
          </p:cNvCxnSpPr>
          <p:nvPr/>
        </p:nvCxnSpPr>
        <p:spPr>
          <a:xfrm flipV="1">
            <a:off x="3189164" y="2284722"/>
            <a:ext cx="1492387" cy="243679"/>
          </a:xfrm>
          <a:prstGeom prst="bentConnector3">
            <a:avLst>
              <a:gd name="adj1" fmla="val 11400"/>
            </a:avLst>
          </a:prstGeom>
          <a:ln w="38100">
            <a:solidFill>
              <a:schemeClr val="bg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Γραμμή σύνδεσης: Γωνιώδης 2">
            <a:extLst>
              <a:ext uri="{FF2B5EF4-FFF2-40B4-BE49-F238E27FC236}">
                <a16:creationId xmlns:a16="http://schemas.microsoft.com/office/drawing/2014/main" id="{09EF888C-FEFA-AEBA-0868-DB8187DCB268}"/>
              </a:ext>
            </a:extLst>
          </p:cNvPr>
          <p:cNvCxnSpPr>
            <a:cxnSpLocks/>
            <a:stCxn id="6" idx="3"/>
            <a:endCxn id="31" idx="1"/>
          </p:cNvCxnSpPr>
          <p:nvPr/>
        </p:nvCxnSpPr>
        <p:spPr>
          <a:xfrm>
            <a:off x="3189164" y="2528401"/>
            <a:ext cx="1492388" cy="342358"/>
          </a:xfrm>
          <a:prstGeom prst="bentConnector3">
            <a:avLst>
              <a:gd name="adj1" fmla="val 11399"/>
            </a:avLst>
          </a:prstGeom>
          <a:ln w="38100">
            <a:solidFill>
              <a:schemeClr val="bg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527DFC4-93A3-2862-4648-E0A47E7DAA2D}"/>
              </a:ext>
            </a:extLst>
          </p:cNvPr>
          <p:cNvSpPr txBox="1"/>
          <p:nvPr/>
        </p:nvSpPr>
        <p:spPr>
          <a:xfrm>
            <a:off x="3430486" y="1891548"/>
            <a:ext cx="10498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dirty="0">
                <a:solidFill>
                  <a:schemeClr val="bg1"/>
                </a:solidFill>
              </a:rPr>
              <a:t>ουδέτερα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236EEC-5829-EB4A-40BF-86A8E335735E}"/>
              </a:ext>
            </a:extLst>
          </p:cNvPr>
          <p:cNvSpPr txBox="1"/>
          <p:nvPr/>
        </p:nvSpPr>
        <p:spPr>
          <a:xfrm>
            <a:off x="3448774" y="2474203"/>
            <a:ext cx="10171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dirty="0">
                <a:solidFill>
                  <a:schemeClr val="bg1"/>
                </a:solidFill>
              </a:rPr>
              <a:t>βασικά</a:t>
            </a:r>
          </a:p>
        </p:txBody>
      </p:sp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BE9DC2A5-0AEF-59E7-93A4-AE8656F470C0}"/>
              </a:ext>
            </a:extLst>
          </p:cNvPr>
          <p:cNvSpPr/>
          <p:nvPr/>
        </p:nvSpPr>
        <p:spPr>
          <a:xfrm>
            <a:off x="1796228" y="2350093"/>
            <a:ext cx="1392936" cy="35661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Σαπούνια</a:t>
            </a:r>
          </a:p>
        </p:txBody>
      </p:sp>
      <p:sp>
        <p:nvSpPr>
          <p:cNvPr id="17" name="Ορθογώνιο 16">
            <a:extLst>
              <a:ext uri="{FF2B5EF4-FFF2-40B4-BE49-F238E27FC236}">
                <a16:creationId xmlns:a16="http://schemas.microsoft.com/office/drawing/2014/main" id="{3BFB0A94-7244-1B6C-ECAB-762211E18ED4}"/>
              </a:ext>
            </a:extLst>
          </p:cNvPr>
          <p:cNvSpPr/>
          <p:nvPr/>
        </p:nvSpPr>
        <p:spPr>
          <a:xfrm>
            <a:off x="586037" y="376314"/>
            <a:ext cx="1526227" cy="338554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Αλάτι (</a:t>
            </a:r>
            <a:r>
              <a:rPr lang="en-US" dirty="0"/>
              <a:t>NaCl</a:t>
            </a:r>
            <a:r>
              <a:rPr lang="el-GR" dirty="0"/>
              <a:t>)</a:t>
            </a:r>
          </a:p>
        </p:txBody>
      </p:sp>
      <p:sp>
        <p:nvSpPr>
          <p:cNvPr id="18" name="Επεξήγηση: Επάνω βέλος 17">
            <a:extLst>
              <a:ext uri="{FF2B5EF4-FFF2-40B4-BE49-F238E27FC236}">
                <a16:creationId xmlns:a16="http://schemas.microsoft.com/office/drawing/2014/main" id="{DD6EB99A-9C4C-8342-EA4E-DEF9F9F52315}"/>
              </a:ext>
            </a:extLst>
          </p:cNvPr>
          <p:cNvSpPr/>
          <p:nvPr/>
        </p:nvSpPr>
        <p:spPr>
          <a:xfrm>
            <a:off x="357437" y="714868"/>
            <a:ext cx="1965139" cy="838126"/>
          </a:xfrm>
          <a:prstGeom prst="upArrowCallout">
            <a:avLst>
              <a:gd name="adj1" fmla="val 15909"/>
              <a:gd name="adj2" fmla="val 15909"/>
              <a:gd name="adj3" fmla="val 17045"/>
              <a:gd name="adj4" fmla="val 74068"/>
            </a:avLst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Απαραίτητο για τον οργανισμό</a:t>
            </a:r>
          </a:p>
        </p:txBody>
      </p:sp>
      <p:cxnSp>
        <p:nvCxnSpPr>
          <p:cNvPr id="19" name="Γραμμή σύνδεσης: Γωνιώδης 18">
            <a:extLst>
              <a:ext uri="{FF2B5EF4-FFF2-40B4-BE49-F238E27FC236}">
                <a16:creationId xmlns:a16="http://schemas.microsoft.com/office/drawing/2014/main" id="{E87ADF11-40B3-3AFE-4247-852B9F1E8232}"/>
              </a:ext>
            </a:extLst>
          </p:cNvPr>
          <p:cNvCxnSpPr>
            <a:cxnSpLocks/>
            <a:stCxn id="17" idx="3"/>
            <a:endCxn id="21" idx="1"/>
          </p:cNvCxnSpPr>
          <p:nvPr/>
        </p:nvCxnSpPr>
        <p:spPr>
          <a:xfrm>
            <a:off x="2112264" y="545591"/>
            <a:ext cx="2311652" cy="167499"/>
          </a:xfrm>
          <a:prstGeom prst="bentConnector3">
            <a:avLst>
              <a:gd name="adj1" fmla="val 6093"/>
            </a:avLst>
          </a:prstGeom>
          <a:ln w="38100">
            <a:solidFill>
              <a:schemeClr val="bg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1590E32D-3941-86CC-6275-D9F1972852F0}"/>
              </a:ext>
            </a:extLst>
          </p:cNvPr>
          <p:cNvSpPr txBox="1"/>
          <p:nvPr/>
        </p:nvSpPr>
        <p:spPr>
          <a:xfrm>
            <a:off x="2428864" y="324149"/>
            <a:ext cx="1857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>
                <a:solidFill>
                  <a:schemeClr val="bg1"/>
                </a:solidFill>
              </a:rPr>
              <a:t>υπερκατανάλωση</a:t>
            </a:r>
          </a:p>
        </p:txBody>
      </p:sp>
      <p:sp>
        <p:nvSpPr>
          <p:cNvPr id="21" name="Ορθογώνιο 20">
            <a:extLst>
              <a:ext uri="{FF2B5EF4-FFF2-40B4-BE49-F238E27FC236}">
                <a16:creationId xmlns:a16="http://schemas.microsoft.com/office/drawing/2014/main" id="{EC52C174-2A73-902D-7FD8-811DA5ABD45B}"/>
              </a:ext>
            </a:extLst>
          </p:cNvPr>
          <p:cNvSpPr/>
          <p:nvPr/>
        </p:nvSpPr>
        <p:spPr>
          <a:xfrm>
            <a:off x="4423916" y="219172"/>
            <a:ext cx="1638691" cy="98783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Υπέρταση, κατακράτηση υγρών</a:t>
            </a:r>
          </a:p>
        </p:txBody>
      </p:sp>
      <p:sp>
        <p:nvSpPr>
          <p:cNvPr id="40" name="Κουμπί ενέργειας: Κενό 39">
            <a:hlinkClick r:id="rId4" action="ppaction://hlinkfile" highlightClick="1"/>
            <a:extLst>
              <a:ext uri="{FF2B5EF4-FFF2-40B4-BE49-F238E27FC236}">
                <a16:creationId xmlns:a16="http://schemas.microsoft.com/office/drawing/2014/main" id="{F0496511-BC60-1F7B-431C-3802DE331E16}"/>
              </a:ext>
            </a:extLst>
          </p:cNvPr>
          <p:cNvSpPr/>
          <p:nvPr/>
        </p:nvSpPr>
        <p:spPr>
          <a:xfrm>
            <a:off x="6642122" y="180274"/>
            <a:ext cx="2215327" cy="2486753"/>
          </a:xfrm>
          <a:prstGeom prst="actionButtonBlank">
            <a:avLst/>
          </a:prstGeom>
          <a:blipFill>
            <a:blip r:embed="rId5"/>
            <a:stretch>
              <a:fillRect/>
            </a:stretch>
          </a:blip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EC441608-1518-2FD8-01AE-C2E197352473}"/>
              </a:ext>
            </a:extLst>
          </p:cNvPr>
          <p:cNvSpPr/>
          <p:nvPr/>
        </p:nvSpPr>
        <p:spPr>
          <a:xfrm>
            <a:off x="4013235" y="6441391"/>
            <a:ext cx="1797929" cy="4074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/>
              <a:t>ΚΑΘΑΡΙΣΤΙΚΑ</a:t>
            </a:r>
          </a:p>
        </p:txBody>
      </p:sp>
      <p:sp>
        <p:nvSpPr>
          <p:cNvPr id="10" name="Ορθογώνιο: Στρογγύλεμα γωνιών 9">
            <a:extLst>
              <a:ext uri="{FF2B5EF4-FFF2-40B4-BE49-F238E27FC236}">
                <a16:creationId xmlns:a16="http://schemas.microsoft.com/office/drawing/2014/main" id="{9D4152F3-84BB-7720-1B20-39C21A3384FD}"/>
              </a:ext>
            </a:extLst>
          </p:cNvPr>
          <p:cNvSpPr/>
          <p:nvPr/>
        </p:nvSpPr>
        <p:spPr>
          <a:xfrm>
            <a:off x="261385" y="4060810"/>
            <a:ext cx="2825496" cy="100708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l-GR" dirty="0"/>
              <a:t>Πουρί (στις τουαλέτες)</a:t>
            </a:r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E12B3971-6545-437C-4B9E-1027F7F0CEE2}"/>
              </a:ext>
            </a:extLst>
          </p:cNvPr>
          <p:cNvSpPr/>
          <p:nvPr/>
        </p:nvSpPr>
        <p:spPr>
          <a:xfrm>
            <a:off x="551107" y="4563730"/>
            <a:ext cx="2305438" cy="295730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Ανθρακικό Ασβέστιο</a:t>
            </a:r>
          </a:p>
        </p:txBody>
      </p:sp>
      <p:sp>
        <p:nvSpPr>
          <p:cNvPr id="14" name="Επεξήγηση: Επάνω βέλος 13">
            <a:extLst>
              <a:ext uri="{FF2B5EF4-FFF2-40B4-BE49-F238E27FC236}">
                <a16:creationId xmlns:a16="http://schemas.microsoft.com/office/drawing/2014/main" id="{AEA177FE-C933-361E-F914-6FF1F9381B0E}"/>
              </a:ext>
            </a:extLst>
          </p:cNvPr>
          <p:cNvSpPr/>
          <p:nvPr/>
        </p:nvSpPr>
        <p:spPr>
          <a:xfrm>
            <a:off x="525118" y="4899287"/>
            <a:ext cx="2351858" cy="671530"/>
          </a:xfrm>
          <a:prstGeom prst="upArrowCallout">
            <a:avLst>
              <a:gd name="adj1" fmla="val 21840"/>
              <a:gd name="adj2" fmla="val 20357"/>
              <a:gd name="adj3" fmla="val 17045"/>
              <a:gd name="adj4" fmla="val 58061"/>
            </a:avLst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Δυσδιάλυτο άλας</a:t>
            </a:r>
          </a:p>
        </p:txBody>
      </p:sp>
      <p:sp>
        <p:nvSpPr>
          <p:cNvPr id="15" name="Βέλος: Επάνω 14">
            <a:extLst>
              <a:ext uri="{FF2B5EF4-FFF2-40B4-BE49-F238E27FC236}">
                <a16:creationId xmlns:a16="http://schemas.microsoft.com/office/drawing/2014/main" id="{88ABFC5B-4D45-4279-B3F1-473D1CA54F73}"/>
              </a:ext>
            </a:extLst>
          </p:cNvPr>
          <p:cNvSpPr/>
          <p:nvPr/>
        </p:nvSpPr>
        <p:spPr>
          <a:xfrm>
            <a:off x="1534139" y="5604613"/>
            <a:ext cx="307944" cy="320958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6" name="Ορθογώνιο 15">
            <a:extLst>
              <a:ext uri="{FF2B5EF4-FFF2-40B4-BE49-F238E27FC236}">
                <a16:creationId xmlns:a16="http://schemas.microsoft.com/office/drawing/2014/main" id="{228E6672-1BB7-05BA-DCCA-6C07A28C8F8B}"/>
              </a:ext>
            </a:extLst>
          </p:cNvPr>
          <p:cNvSpPr/>
          <p:nvPr/>
        </p:nvSpPr>
        <p:spPr>
          <a:xfrm>
            <a:off x="403292" y="5996384"/>
            <a:ext cx="2550355" cy="407465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Υδροχλωρικό οξύ (</a:t>
            </a:r>
            <a:r>
              <a:rPr lang="en-US" dirty="0"/>
              <a:t>HCl</a:t>
            </a:r>
            <a:r>
              <a:rPr lang="el-GR" dirty="0"/>
              <a:t>)</a:t>
            </a:r>
          </a:p>
        </p:txBody>
      </p:sp>
      <p:sp>
        <p:nvSpPr>
          <p:cNvPr id="25" name="Ορθογώνιο: Στρογγύλεμα γωνιών 24">
            <a:extLst>
              <a:ext uri="{FF2B5EF4-FFF2-40B4-BE49-F238E27FC236}">
                <a16:creationId xmlns:a16="http://schemas.microsoft.com/office/drawing/2014/main" id="{285F7C2A-6822-1121-FAC1-9C71CAC7FECC}"/>
              </a:ext>
            </a:extLst>
          </p:cNvPr>
          <p:cNvSpPr/>
          <p:nvPr/>
        </p:nvSpPr>
        <p:spPr>
          <a:xfrm>
            <a:off x="3524115" y="4061192"/>
            <a:ext cx="1982286" cy="46834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l-GR" dirty="0"/>
              <a:t>Λίπη και λεκέδες</a:t>
            </a:r>
          </a:p>
        </p:txBody>
      </p:sp>
      <p:sp>
        <p:nvSpPr>
          <p:cNvPr id="26" name="Βέλος: Επάνω 25">
            <a:extLst>
              <a:ext uri="{FF2B5EF4-FFF2-40B4-BE49-F238E27FC236}">
                <a16:creationId xmlns:a16="http://schemas.microsoft.com/office/drawing/2014/main" id="{601B8ECD-6A0C-85AB-A9BA-83F5D0E64CE4}"/>
              </a:ext>
            </a:extLst>
          </p:cNvPr>
          <p:cNvSpPr/>
          <p:nvPr/>
        </p:nvSpPr>
        <p:spPr>
          <a:xfrm>
            <a:off x="4381536" y="4624179"/>
            <a:ext cx="307944" cy="320958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9" name="Ορθογώνιο 28">
            <a:extLst>
              <a:ext uri="{FF2B5EF4-FFF2-40B4-BE49-F238E27FC236}">
                <a16:creationId xmlns:a16="http://schemas.microsoft.com/office/drawing/2014/main" id="{AB51E7C8-5341-0609-252A-100305CA71BD}"/>
              </a:ext>
            </a:extLst>
          </p:cNvPr>
          <p:cNvSpPr/>
          <p:nvPr/>
        </p:nvSpPr>
        <p:spPr>
          <a:xfrm>
            <a:off x="3636544" y="5067897"/>
            <a:ext cx="1797929" cy="407465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Αμμωνία (</a:t>
            </a:r>
            <a:r>
              <a:rPr lang="en-US" dirty="0"/>
              <a:t>NH3</a:t>
            </a:r>
            <a:r>
              <a:rPr lang="el-GR" dirty="0"/>
              <a:t>)</a:t>
            </a:r>
          </a:p>
        </p:txBody>
      </p:sp>
      <p:sp>
        <p:nvSpPr>
          <p:cNvPr id="30" name="Ορθογώνιο: Στρογγύλεμα γωνιών 29">
            <a:extLst>
              <a:ext uri="{FF2B5EF4-FFF2-40B4-BE49-F238E27FC236}">
                <a16:creationId xmlns:a16="http://schemas.microsoft.com/office/drawing/2014/main" id="{B37EFB8B-105D-F802-3128-0289C3106721}"/>
              </a:ext>
            </a:extLst>
          </p:cNvPr>
          <p:cNvSpPr/>
          <p:nvPr/>
        </p:nvSpPr>
        <p:spPr>
          <a:xfrm>
            <a:off x="5943635" y="4061284"/>
            <a:ext cx="2669003" cy="72337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l-GR" dirty="0"/>
              <a:t>Λεκέδες φούρνου, αποχετεύσεις</a:t>
            </a:r>
          </a:p>
        </p:txBody>
      </p:sp>
      <p:sp>
        <p:nvSpPr>
          <p:cNvPr id="33" name="Βέλος: Επάνω 32">
            <a:extLst>
              <a:ext uri="{FF2B5EF4-FFF2-40B4-BE49-F238E27FC236}">
                <a16:creationId xmlns:a16="http://schemas.microsoft.com/office/drawing/2014/main" id="{C7C452A1-64C4-906B-F034-E0B4EAE8D2B3}"/>
              </a:ext>
            </a:extLst>
          </p:cNvPr>
          <p:cNvSpPr/>
          <p:nvPr/>
        </p:nvSpPr>
        <p:spPr>
          <a:xfrm>
            <a:off x="7154310" y="4879986"/>
            <a:ext cx="307944" cy="320958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4" name="Ορθογώνιο 33">
            <a:extLst>
              <a:ext uri="{FF2B5EF4-FFF2-40B4-BE49-F238E27FC236}">
                <a16:creationId xmlns:a16="http://schemas.microsoft.com/office/drawing/2014/main" id="{79408274-DD98-14DA-5686-07812D1BC614}"/>
              </a:ext>
            </a:extLst>
          </p:cNvPr>
          <p:cNvSpPr/>
          <p:nvPr/>
        </p:nvSpPr>
        <p:spPr>
          <a:xfrm>
            <a:off x="6022215" y="5296271"/>
            <a:ext cx="2590423" cy="629300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Υδροξείδιο του Νατρίου (</a:t>
            </a:r>
            <a:r>
              <a:rPr lang="en-US" dirty="0"/>
              <a:t>NaOH</a:t>
            </a:r>
            <a:r>
              <a:rPr lang="el-GR" dirty="0"/>
              <a:t>)</a:t>
            </a:r>
          </a:p>
        </p:txBody>
      </p:sp>
      <p:cxnSp>
        <p:nvCxnSpPr>
          <p:cNvPr id="36" name="Γραμμή σύνδεσης: Γωνιώδης 35">
            <a:extLst>
              <a:ext uri="{FF2B5EF4-FFF2-40B4-BE49-F238E27FC236}">
                <a16:creationId xmlns:a16="http://schemas.microsoft.com/office/drawing/2014/main" id="{4934DA0E-E7BA-C5C9-DCBD-492082941760}"/>
              </a:ext>
            </a:extLst>
          </p:cNvPr>
          <p:cNvCxnSpPr>
            <a:cxnSpLocks/>
            <a:stCxn id="9" idx="0"/>
            <a:endCxn id="16" idx="3"/>
          </p:cNvCxnSpPr>
          <p:nvPr/>
        </p:nvCxnSpPr>
        <p:spPr>
          <a:xfrm rot="16200000" flipV="1">
            <a:off x="3812287" y="5341477"/>
            <a:ext cx="241274" cy="1958553"/>
          </a:xfrm>
          <a:prstGeom prst="bentConnector2">
            <a:avLst/>
          </a:prstGeom>
          <a:ln w="38100">
            <a:solidFill>
              <a:schemeClr val="bg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Γραμμή σύνδεσης: Γωνιώδης 36">
            <a:extLst>
              <a:ext uri="{FF2B5EF4-FFF2-40B4-BE49-F238E27FC236}">
                <a16:creationId xmlns:a16="http://schemas.microsoft.com/office/drawing/2014/main" id="{5866313F-69B7-1D93-CA50-E55636E8EB6C}"/>
              </a:ext>
            </a:extLst>
          </p:cNvPr>
          <p:cNvCxnSpPr>
            <a:cxnSpLocks/>
            <a:stCxn id="9" idx="0"/>
            <a:endCxn id="29" idx="2"/>
          </p:cNvCxnSpPr>
          <p:nvPr/>
        </p:nvCxnSpPr>
        <p:spPr>
          <a:xfrm rot="16200000" flipV="1">
            <a:off x="4240841" y="5770031"/>
            <a:ext cx="966029" cy="376691"/>
          </a:xfrm>
          <a:prstGeom prst="bentConnector3">
            <a:avLst>
              <a:gd name="adj1" fmla="val 50000"/>
            </a:avLst>
          </a:prstGeom>
          <a:ln w="38100">
            <a:solidFill>
              <a:schemeClr val="bg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Γραμμή σύνδεσης: Γωνιώδης 37">
            <a:extLst>
              <a:ext uri="{FF2B5EF4-FFF2-40B4-BE49-F238E27FC236}">
                <a16:creationId xmlns:a16="http://schemas.microsoft.com/office/drawing/2014/main" id="{202C0480-0F08-B630-E390-A31046E1BF2C}"/>
              </a:ext>
            </a:extLst>
          </p:cNvPr>
          <p:cNvCxnSpPr>
            <a:cxnSpLocks/>
            <a:stCxn id="9" idx="0"/>
            <a:endCxn id="34" idx="2"/>
          </p:cNvCxnSpPr>
          <p:nvPr/>
        </p:nvCxnSpPr>
        <p:spPr>
          <a:xfrm rot="5400000" flipH="1" flipV="1">
            <a:off x="5856903" y="4980868"/>
            <a:ext cx="515820" cy="2405227"/>
          </a:xfrm>
          <a:prstGeom prst="bentConnector3">
            <a:avLst>
              <a:gd name="adj1" fmla="val 50000"/>
            </a:avLst>
          </a:prstGeom>
          <a:ln w="38100">
            <a:solidFill>
              <a:schemeClr val="bg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Ορθογώνιο 56">
            <a:extLst>
              <a:ext uri="{FF2B5EF4-FFF2-40B4-BE49-F238E27FC236}">
                <a16:creationId xmlns:a16="http://schemas.microsoft.com/office/drawing/2014/main" id="{7282C620-5B90-4517-955F-7F6242E26CD2}"/>
              </a:ext>
            </a:extLst>
          </p:cNvPr>
          <p:cNvSpPr/>
          <p:nvPr/>
        </p:nvSpPr>
        <p:spPr>
          <a:xfrm>
            <a:off x="6642122" y="2920371"/>
            <a:ext cx="2215327" cy="63464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Σαπούνια, απορρυπαντικά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14381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3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9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750"/>
                            </p:stCondLst>
                            <p:childTnLst>
                              <p:par>
                                <p:cTn id="123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750"/>
                            </p:stCondLst>
                            <p:childTnLst>
                              <p:par>
                                <p:cTn id="142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750"/>
                            </p:stCondLst>
                            <p:childTnLst>
                              <p:par>
                                <p:cTn id="161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7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7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1000"/>
                            </p:stCondLst>
                            <p:childTnLst>
                              <p:par>
                                <p:cTn id="18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6" dur="1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7" grpId="0" animBg="1"/>
      <p:bldP spid="28" grpId="0" animBg="1"/>
      <p:bldP spid="31" grpId="0" animBg="1"/>
      <p:bldP spid="32" grpId="0" animBg="1"/>
      <p:bldP spid="4" grpId="0"/>
      <p:bldP spid="5" grpId="0"/>
      <p:bldP spid="6" grpId="0" animBg="1"/>
      <p:bldP spid="17" grpId="0" animBg="1"/>
      <p:bldP spid="18" grpId="0" animBg="1"/>
      <p:bldP spid="20" grpId="0"/>
      <p:bldP spid="21" grpId="0" animBg="1"/>
      <p:bldP spid="40" grpId="0" animBg="1"/>
      <p:bldP spid="9" grpId="0" animBg="1"/>
      <p:bldP spid="10" grpId="0" animBg="1"/>
      <p:bldP spid="11" grpId="0" animBg="1"/>
      <p:bldP spid="14" grpId="0" animBg="1"/>
      <p:bldP spid="15" grpId="0" animBg="1"/>
      <p:bldP spid="16" grpId="0" animBg="1"/>
      <p:bldP spid="25" grpId="0" animBg="1"/>
      <p:bldP spid="26" grpId="0" animBg="1"/>
      <p:bldP spid="29" grpId="0" animBg="1"/>
      <p:bldP spid="30" grpId="0" animBg="1"/>
      <p:bldP spid="33" grpId="0" animBg="1"/>
      <p:bldP spid="34" grpId="0" animBg="1"/>
      <p:bldP spid="5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Ηλεκτρονικά πολυμέσα 1" title="Where Do Trees Get Their Mass?">
            <a:hlinkClick r:id="" action="ppaction://media"/>
            <a:extLst>
              <a:ext uri="{FF2B5EF4-FFF2-40B4-BE49-F238E27FC236}">
                <a16:creationId xmlns:a16="http://schemas.microsoft.com/office/drawing/2014/main" id="{4CC7E5C8-D6AF-E00E-9618-DC5EF2228C39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5"/>
          <a:stretch>
            <a:fillRect/>
          </a:stretch>
        </p:blipFill>
        <p:spPr>
          <a:xfrm>
            <a:off x="0" y="-1"/>
            <a:ext cx="9144000" cy="5170487"/>
          </a:xfrm>
          <a:prstGeom prst="rect">
            <a:avLst/>
          </a:prstGeom>
        </p:spPr>
      </p:pic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757433A3-AA20-6A19-9C3B-872CDBD9AFE9}"/>
              </a:ext>
            </a:extLst>
          </p:cNvPr>
          <p:cNvSpPr/>
          <p:nvPr/>
        </p:nvSpPr>
        <p:spPr>
          <a:xfrm>
            <a:off x="2103120" y="5170487"/>
            <a:ext cx="5321808" cy="48050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/>
              <a:t>Τι χρειάζονται τα φυτά για να αναπτυχθούν;</a:t>
            </a:r>
          </a:p>
        </p:txBody>
      </p:sp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216E958F-5D35-D9CC-503D-361FF4D470BD}"/>
              </a:ext>
            </a:extLst>
          </p:cNvPr>
          <p:cNvSpPr/>
          <p:nvPr/>
        </p:nvSpPr>
        <p:spPr>
          <a:xfrm>
            <a:off x="402336" y="6117336"/>
            <a:ext cx="2514600" cy="393192"/>
          </a:xfrm>
          <a:prstGeom prst="round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Διοξείδιο του άνθρακα</a:t>
            </a:r>
          </a:p>
        </p:txBody>
      </p:sp>
      <p:cxnSp>
        <p:nvCxnSpPr>
          <p:cNvPr id="6" name="Γραμμή σύνδεσης: Γωνιώδης 5">
            <a:extLst>
              <a:ext uri="{FF2B5EF4-FFF2-40B4-BE49-F238E27FC236}">
                <a16:creationId xmlns:a16="http://schemas.microsoft.com/office/drawing/2014/main" id="{99F46A80-69F5-87CB-7B7E-A7869125670E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 rot="5400000">
            <a:off x="2978658" y="4331970"/>
            <a:ext cx="466344" cy="3104388"/>
          </a:xfrm>
          <a:prstGeom prst="bentConnector3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2BF27BD7-158E-1915-A6F1-E1A2C1D21C26}"/>
              </a:ext>
            </a:extLst>
          </p:cNvPr>
          <p:cNvSpPr/>
          <p:nvPr/>
        </p:nvSpPr>
        <p:spPr>
          <a:xfrm>
            <a:off x="3188208" y="6117336"/>
            <a:ext cx="2389632" cy="393192"/>
          </a:xfrm>
          <a:prstGeom prst="round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Ηλιακή ακτινοβολία</a:t>
            </a:r>
          </a:p>
        </p:txBody>
      </p:sp>
      <p:cxnSp>
        <p:nvCxnSpPr>
          <p:cNvPr id="8" name="Γραμμή σύνδεσης: Γωνιώδης 7">
            <a:extLst>
              <a:ext uri="{FF2B5EF4-FFF2-40B4-BE49-F238E27FC236}">
                <a16:creationId xmlns:a16="http://schemas.microsoft.com/office/drawing/2014/main" id="{CC6F6C2C-EF6D-717A-E5F5-2E99744D36EB}"/>
              </a:ext>
            </a:extLst>
          </p:cNvPr>
          <p:cNvCxnSpPr>
            <a:cxnSpLocks/>
            <a:stCxn id="3" idx="2"/>
            <a:endCxn id="7" idx="0"/>
          </p:cNvCxnSpPr>
          <p:nvPr/>
        </p:nvCxnSpPr>
        <p:spPr>
          <a:xfrm rot="5400000">
            <a:off x="4340352" y="5693664"/>
            <a:ext cx="466344" cy="381000"/>
          </a:xfrm>
          <a:prstGeom prst="bentConnector3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Ορθογώνιο: Στρογγύλεμα γωνιών 11">
            <a:extLst>
              <a:ext uri="{FF2B5EF4-FFF2-40B4-BE49-F238E27FC236}">
                <a16:creationId xmlns:a16="http://schemas.microsoft.com/office/drawing/2014/main" id="{2B69861A-7D7E-87EE-9B6D-43925ECCA334}"/>
              </a:ext>
            </a:extLst>
          </p:cNvPr>
          <p:cNvSpPr/>
          <p:nvPr/>
        </p:nvSpPr>
        <p:spPr>
          <a:xfrm>
            <a:off x="5849112" y="6117336"/>
            <a:ext cx="2868168" cy="393192"/>
          </a:xfrm>
          <a:prstGeom prst="round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Συστατικά από το έδαφος</a:t>
            </a:r>
          </a:p>
        </p:txBody>
      </p:sp>
      <p:cxnSp>
        <p:nvCxnSpPr>
          <p:cNvPr id="13" name="Γραμμή σύνδεσης: Γωνιώδης 12">
            <a:extLst>
              <a:ext uri="{FF2B5EF4-FFF2-40B4-BE49-F238E27FC236}">
                <a16:creationId xmlns:a16="http://schemas.microsoft.com/office/drawing/2014/main" id="{FC642D4F-F901-CA6E-151D-F4FB63752A14}"/>
              </a:ext>
            </a:extLst>
          </p:cNvPr>
          <p:cNvCxnSpPr>
            <a:cxnSpLocks/>
            <a:stCxn id="3" idx="2"/>
            <a:endCxn id="12" idx="0"/>
          </p:cNvCxnSpPr>
          <p:nvPr/>
        </p:nvCxnSpPr>
        <p:spPr>
          <a:xfrm rot="16200000" flipH="1">
            <a:off x="5790438" y="4624578"/>
            <a:ext cx="466344" cy="2519172"/>
          </a:xfrm>
          <a:prstGeom prst="bentConnector3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75168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5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Ορθογώνιο 116">
            <a:extLst>
              <a:ext uri="{FF2B5EF4-FFF2-40B4-BE49-F238E27FC236}">
                <a16:creationId xmlns:a16="http://schemas.microsoft.com/office/drawing/2014/main" id="{D5443AF9-18D0-D823-FB2E-0EE1F6B99E89}"/>
              </a:ext>
            </a:extLst>
          </p:cNvPr>
          <p:cNvSpPr/>
          <p:nvPr/>
        </p:nvSpPr>
        <p:spPr>
          <a:xfrm>
            <a:off x="0" y="4107839"/>
            <a:ext cx="9144000" cy="2750162"/>
          </a:xfrm>
          <a:prstGeom prst="rect">
            <a:avLst/>
          </a:prstGeom>
          <a:solidFill>
            <a:srgbClr val="6076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16" name="Ορθογώνιο 115">
            <a:extLst>
              <a:ext uri="{FF2B5EF4-FFF2-40B4-BE49-F238E27FC236}">
                <a16:creationId xmlns:a16="http://schemas.microsoft.com/office/drawing/2014/main" id="{CD404489-C30D-C068-F554-CA864A420052}"/>
              </a:ext>
            </a:extLst>
          </p:cNvPr>
          <p:cNvSpPr/>
          <p:nvPr/>
        </p:nvSpPr>
        <p:spPr>
          <a:xfrm>
            <a:off x="0" y="0"/>
            <a:ext cx="9144000" cy="4107838"/>
          </a:xfrm>
          <a:prstGeom prst="rect">
            <a:avLst/>
          </a:prstGeom>
          <a:solidFill>
            <a:srgbClr val="9388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0B9D530E-ED6D-4A4A-E830-C64C8E1C41DE}"/>
              </a:ext>
            </a:extLst>
          </p:cNvPr>
          <p:cNvSpPr/>
          <p:nvPr/>
        </p:nvSpPr>
        <p:spPr>
          <a:xfrm>
            <a:off x="219456" y="256032"/>
            <a:ext cx="8558784" cy="466344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…. όμως το έδαφος είναι σημαντικό για την ανάπτυξη και την επιβίωση του φυτού</a:t>
            </a:r>
          </a:p>
        </p:txBody>
      </p:sp>
      <p:sp>
        <p:nvSpPr>
          <p:cNvPr id="3" name="Επεξήγηση: Επάνω βέλος 2">
            <a:extLst>
              <a:ext uri="{FF2B5EF4-FFF2-40B4-BE49-F238E27FC236}">
                <a16:creationId xmlns:a16="http://schemas.microsoft.com/office/drawing/2014/main" id="{2B17E8D8-8F7D-BB2B-D300-1D8C61964973}"/>
              </a:ext>
            </a:extLst>
          </p:cNvPr>
          <p:cNvSpPr/>
          <p:nvPr/>
        </p:nvSpPr>
        <p:spPr>
          <a:xfrm>
            <a:off x="1097280" y="760672"/>
            <a:ext cx="2231136" cy="674935"/>
          </a:xfrm>
          <a:prstGeom prst="upArrowCallout">
            <a:avLst>
              <a:gd name="adj1" fmla="val 20652"/>
              <a:gd name="adj2" fmla="val 21739"/>
              <a:gd name="adj3" fmla="val 25000"/>
              <a:gd name="adj4" fmla="val 62205"/>
            </a:avLst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pH </a:t>
            </a:r>
            <a:r>
              <a:rPr lang="el-GR" dirty="0"/>
              <a:t>εδάφους:  </a:t>
            </a:r>
            <a:r>
              <a:rPr lang="el-GR" sz="2400" b="1" dirty="0"/>
              <a:t>4 - 8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995F2113-A50C-DF1F-466C-FE9A0DA52E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048" y="888690"/>
            <a:ext cx="2609873" cy="3021766"/>
          </a:xfrm>
          <a:prstGeom prst="rect">
            <a:avLst/>
          </a:prstGeom>
        </p:spPr>
      </p:pic>
      <p:cxnSp>
        <p:nvCxnSpPr>
          <p:cNvPr id="7" name="Γραμμή σύνδεσης: Γωνιώδης 6">
            <a:extLst>
              <a:ext uri="{FF2B5EF4-FFF2-40B4-BE49-F238E27FC236}">
                <a16:creationId xmlns:a16="http://schemas.microsoft.com/office/drawing/2014/main" id="{C044AEA1-2AA7-B040-5F20-71BEED34C0C7}"/>
              </a:ext>
            </a:extLst>
          </p:cNvPr>
          <p:cNvCxnSpPr>
            <a:cxnSpLocks/>
            <a:stCxn id="3" idx="2"/>
            <a:endCxn id="8" idx="0"/>
          </p:cNvCxnSpPr>
          <p:nvPr/>
        </p:nvCxnSpPr>
        <p:spPr>
          <a:xfrm rot="5400000">
            <a:off x="1625346" y="1309877"/>
            <a:ext cx="461772" cy="713232"/>
          </a:xfrm>
          <a:prstGeom prst="bentConnector3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Ορθογώνιο: Στρογγύλεμα γωνιών 7">
            <a:extLst>
              <a:ext uri="{FF2B5EF4-FFF2-40B4-BE49-F238E27FC236}">
                <a16:creationId xmlns:a16="http://schemas.microsoft.com/office/drawing/2014/main" id="{A5D0B547-3F3A-6D72-45D9-EED2C3EE364E}"/>
              </a:ext>
            </a:extLst>
          </p:cNvPr>
          <p:cNvSpPr/>
          <p:nvPr/>
        </p:nvSpPr>
        <p:spPr>
          <a:xfrm>
            <a:off x="475488" y="1897379"/>
            <a:ext cx="2048256" cy="649224"/>
          </a:xfrm>
          <a:prstGeom prst="round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Ασβεστολιθικά εδάφη: </a:t>
            </a:r>
            <a:r>
              <a:rPr lang="en-US" b="1" dirty="0"/>
              <a:t>pH &gt;</a:t>
            </a:r>
            <a:r>
              <a:rPr lang="el-GR" b="1" dirty="0"/>
              <a:t> </a:t>
            </a:r>
            <a:r>
              <a:rPr lang="en-US" b="1" dirty="0"/>
              <a:t>7</a:t>
            </a:r>
            <a:endParaRPr lang="el-GR" b="1" dirty="0"/>
          </a:p>
        </p:txBody>
      </p:sp>
      <p:cxnSp>
        <p:nvCxnSpPr>
          <p:cNvPr id="16" name="Γραμμή σύνδεσης: Γωνιώδης 15">
            <a:extLst>
              <a:ext uri="{FF2B5EF4-FFF2-40B4-BE49-F238E27FC236}">
                <a16:creationId xmlns:a16="http://schemas.microsoft.com/office/drawing/2014/main" id="{1F8EAD09-058D-9AB9-DD44-9CDF09538EAB}"/>
              </a:ext>
            </a:extLst>
          </p:cNvPr>
          <p:cNvCxnSpPr>
            <a:cxnSpLocks/>
            <a:stCxn id="3" idx="2"/>
            <a:endCxn id="17" idx="0"/>
          </p:cNvCxnSpPr>
          <p:nvPr/>
        </p:nvCxnSpPr>
        <p:spPr>
          <a:xfrm rot="16200000" flipH="1">
            <a:off x="2984806" y="663649"/>
            <a:ext cx="461772" cy="2005688"/>
          </a:xfrm>
          <a:prstGeom prst="bentConnector3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Ορθογώνιο: Στρογγύλεμα γωνιών 16">
            <a:extLst>
              <a:ext uri="{FF2B5EF4-FFF2-40B4-BE49-F238E27FC236}">
                <a16:creationId xmlns:a16="http://schemas.microsoft.com/office/drawing/2014/main" id="{A6915BE7-76C4-3EAE-65CE-4B377C4C3C06}"/>
              </a:ext>
            </a:extLst>
          </p:cNvPr>
          <p:cNvSpPr/>
          <p:nvPr/>
        </p:nvSpPr>
        <p:spPr>
          <a:xfrm>
            <a:off x="2813511" y="1897379"/>
            <a:ext cx="2810049" cy="649224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Βαλτώδη &amp; ηφαιστειακά εδάφη: </a:t>
            </a:r>
            <a:r>
              <a:rPr lang="en-US" b="1" dirty="0"/>
              <a:t>pH </a:t>
            </a:r>
            <a:r>
              <a:rPr lang="el-GR" b="1" dirty="0"/>
              <a:t>&lt; </a:t>
            </a:r>
            <a:r>
              <a:rPr lang="en-US" b="1" dirty="0"/>
              <a:t>7</a:t>
            </a:r>
            <a:endParaRPr lang="el-GR" b="1" dirty="0"/>
          </a:p>
        </p:txBody>
      </p:sp>
      <p:sp>
        <p:nvSpPr>
          <p:cNvPr id="27" name="Ορθογώνιο: Στρογγύλεμα γωνιών 26">
            <a:extLst>
              <a:ext uri="{FF2B5EF4-FFF2-40B4-BE49-F238E27FC236}">
                <a16:creationId xmlns:a16="http://schemas.microsoft.com/office/drawing/2014/main" id="{A4EEFA84-3FB8-3892-8EFD-81E0F89E3822}"/>
              </a:ext>
            </a:extLst>
          </p:cNvPr>
          <p:cNvSpPr/>
          <p:nvPr/>
        </p:nvSpPr>
        <p:spPr>
          <a:xfrm>
            <a:off x="475488" y="3090670"/>
            <a:ext cx="5173050" cy="81381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Με τη βροχή το έδαφος εμπλουτίζεται με κατιόντα υδρογόνου (</a:t>
            </a:r>
            <a:r>
              <a:rPr lang="el-GR" b="1" dirty="0"/>
              <a:t>Η</a:t>
            </a:r>
            <a:r>
              <a:rPr lang="el-GR" b="1" baseline="30000" dirty="0"/>
              <a:t>+</a:t>
            </a:r>
            <a:r>
              <a:rPr lang="el-GR" dirty="0"/>
              <a:t>), και γίνεται πιο όξινο</a:t>
            </a:r>
          </a:p>
        </p:txBody>
      </p:sp>
      <p:sp>
        <p:nvSpPr>
          <p:cNvPr id="28" name="Βέλος: Επάνω 27">
            <a:extLst>
              <a:ext uri="{FF2B5EF4-FFF2-40B4-BE49-F238E27FC236}">
                <a16:creationId xmlns:a16="http://schemas.microsoft.com/office/drawing/2014/main" id="{908C0685-B701-C694-1B7C-D7FCE50E6FA8}"/>
              </a:ext>
            </a:extLst>
          </p:cNvPr>
          <p:cNvSpPr/>
          <p:nvPr/>
        </p:nvSpPr>
        <p:spPr>
          <a:xfrm>
            <a:off x="1161288" y="2660904"/>
            <a:ext cx="274320" cy="310896"/>
          </a:xfrm>
          <a:prstGeom prst="upArrow">
            <a:avLst>
              <a:gd name="adj1" fmla="val 44595"/>
              <a:gd name="adj2" fmla="val 50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9" name="Ορθογώνιο 28">
            <a:extLst>
              <a:ext uri="{FF2B5EF4-FFF2-40B4-BE49-F238E27FC236}">
                <a16:creationId xmlns:a16="http://schemas.microsoft.com/office/drawing/2014/main" id="{6A1B1451-A0ED-B591-271B-C8C462AFE3DB}"/>
              </a:ext>
            </a:extLst>
          </p:cNvPr>
          <p:cNvSpPr/>
          <p:nvPr/>
        </p:nvSpPr>
        <p:spPr>
          <a:xfrm>
            <a:off x="219456" y="4375457"/>
            <a:ext cx="5173050" cy="466344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…. επίσης το έδαφος χάνει θρεπτικά συστατικά.</a:t>
            </a:r>
          </a:p>
        </p:txBody>
      </p:sp>
      <p:cxnSp>
        <p:nvCxnSpPr>
          <p:cNvPr id="30" name="Γραμμή σύνδεσης: Γωνιώδης 29">
            <a:extLst>
              <a:ext uri="{FF2B5EF4-FFF2-40B4-BE49-F238E27FC236}">
                <a16:creationId xmlns:a16="http://schemas.microsoft.com/office/drawing/2014/main" id="{DF1262EE-9F82-BE00-CDCD-D8EA8A138406}"/>
              </a:ext>
            </a:extLst>
          </p:cNvPr>
          <p:cNvCxnSpPr>
            <a:cxnSpLocks/>
            <a:stCxn id="55" idx="2"/>
            <a:endCxn id="32" idx="0"/>
          </p:cNvCxnSpPr>
          <p:nvPr/>
        </p:nvCxnSpPr>
        <p:spPr>
          <a:xfrm rot="5400000">
            <a:off x="1059897" y="5148373"/>
            <a:ext cx="571555" cy="671527"/>
          </a:xfrm>
          <a:prstGeom prst="bentConnector3">
            <a:avLst>
              <a:gd name="adj1" fmla="val 50000"/>
            </a:avLst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Γραμμή σύνδεσης: Γωνιώδης 30">
            <a:extLst>
              <a:ext uri="{FF2B5EF4-FFF2-40B4-BE49-F238E27FC236}">
                <a16:creationId xmlns:a16="http://schemas.microsoft.com/office/drawing/2014/main" id="{C5E665BC-268A-DA5A-B830-CB33C95B5B45}"/>
              </a:ext>
            </a:extLst>
          </p:cNvPr>
          <p:cNvCxnSpPr>
            <a:cxnSpLocks/>
            <a:stCxn id="55" idx="2"/>
            <a:endCxn id="39" idx="0"/>
          </p:cNvCxnSpPr>
          <p:nvPr/>
        </p:nvCxnSpPr>
        <p:spPr>
          <a:xfrm rot="16200000" flipH="1">
            <a:off x="2041344" y="4838451"/>
            <a:ext cx="571554" cy="1291369"/>
          </a:xfrm>
          <a:prstGeom prst="bentConnector3">
            <a:avLst>
              <a:gd name="adj1" fmla="val 50000"/>
            </a:avLst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Ορθογώνιο: Στρογγύλεμα γωνιών 31">
            <a:extLst>
              <a:ext uri="{FF2B5EF4-FFF2-40B4-BE49-F238E27FC236}">
                <a16:creationId xmlns:a16="http://schemas.microsoft.com/office/drawing/2014/main" id="{E110836B-BD68-631D-86D9-A5666DB6B3B0}"/>
              </a:ext>
            </a:extLst>
          </p:cNvPr>
          <p:cNvSpPr/>
          <p:nvPr/>
        </p:nvSpPr>
        <p:spPr>
          <a:xfrm>
            <a:off x="219457" y="5769914"/>
            <a:ext cx="1580905" cy="722322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Κατανάλωση από φυτά</a:t>
            </a:r>
          </a:p>
        </p:txBody>
      </p:sp>
      <p:sp>
        <p:nvSpPr>
          <p:cNvPr id="39" name="Ορθογώνιο: Στρογγύλεμα γωνιών 38">
            <a:extLst>
              <a:ext uri="{FF2B5EF4-FFF2-40B4-BE49-F238E27FC236}">
                <a16:creationId xmlns:a16="http://schemas.microsoft.com/office/drawing/2014/main" id="{393536BF-475E-5652-4BED-F715D0457AC6}"/>
              </a:ext>
            </a:extLst>
          </p:cNvPr>
          <p:cNvSpPr/>
          <p:nvPr/>
        </p:nvSpPr>
        <p:spPr>
          <a:xfrm>
            <a:off x="2004045" y="5769913"/>
            <a:ext cx="1937522" cy="722323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Εξάτμιση υπό μορφή αμμωνίας</a:t>
            </a:r>
          </a:p>
        </p:txBody>
      </p:sp>
      <p:cxnSp>
        <p:nvCxnSpPr>
          <p:cNvPr id="45" name="Γραμμή σύνδεσης: Γωνιώδης 44">
            <a:extLst>
              <a:ext uri="{FF2B5EF4-FFF2-40B4-BE49-F238E27FC236}">
                <a16:creationId xmlns:a16="http://schemas.microsoft.com/office/drawing/2014/main" id="{A4CCA7FA-0825-5771-5E7A-9BFFB91E5101}"/>
              </a:ext>
            </a:extLst>
          </p:cNvPr>
          <p:cNvCxnSpPr>
            <a:cxnSpLocks/>
            <a:stCxn id="55" idx="2"/>
            <a:endCxn id="46" idx="0"/>
          </p:cNvCxnSpPr>
          <p:nvPr/>
        </p:nvCxnSpPr>
        <p:spPr>
          <a:xfrm rot="16200000" flipH="1">
            <a:off x="3224102" y="3655694"/>
            <a:ext cx="571554" cy="3656884"/>
          </a:xfrm>
          <a:prstGeom prst="bentConnector3">
            <a:avLst>
              <a:gd name="adj1" fmla="val 50000"/>
            </a:avLst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Ορθογώνιο: Στρογγύλεμα γωνιών 45">
            <a:extLst>
              <a:ext uri="{FF2B5EF4-FFF2-40B4-BE49-F238E27FC236}">
                <a16:creationId xmlns:a16="http://schemas.microsoft.com/office/drawing/2014/main" id="{9F86CE58-FB92-2D0F-D698-81D2D1550B13}"/>
              </a:ext>
            </a:extLst>
          </p:cNvPr>
          <p:cNvSpPr/>
          <p:nvPr/>
        </p:nvSpPr>
        <p:spPr>
          <a:xfrm>
            <a:off x="4140457" y="5769913"/>
            <a:ext cx="2395728" cy="722325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Ξέπλυμα αλάτων από το νερό της βροχής</a:t>
            </a:r>
          </a:p>
        </p:txBody>
      </p:sp>
      <p:sp>
        <p:nvSpPr>
          <p:cNvPr id="55" name="Διάγραμμα ροής: Στοιχείο τερματισμού 54">
            <a:extLst>
              <a:ext uri="{FF2B5EF4-FFF2-40B4-BE49-F238E27FC236}">
                <a16:creationId xmlns:a16="http://schemas.microsoft.com/office/drawing/2014/main" id="{46CC75A1-5517-C9BE-E4A0-4BB4EC1A3F9A}"/>
              </a:ext>
            </a:extLst>
          </p:cNvPr>
          <p:cNvSpPr/>
          <p:nvPr/>
        </p:nvSpPr>
        <p:spPr>
          <a:xfrm>
            <a:off x="1011639" y="4841801"/>
            <a:ext cx="1339596" cy="356558"/>
          </a:xfrm>
          <a:prstGeom prst="flowChartTerminator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Γιατί;</a:t>
            </a:r>
          </a:p>
        </p:txBody>
      </p:sp>
      <p:cxnSp>
        <p:nvCxnSpPr>
          <p:cNvPr id="68" name="Γραμμή σύνδεσης: Γωνιώδης 67">
            <a:extLst>
              <a:ext uri="{FF2B5EF4-FFF2-40B4-BE49-F238E27FC236}">
                <a16:creationId xmlns:a16="http://schemas.microsoft.com/office/drawing/2014/main" id="{C10B40BA-753D-AF88-DCDE-2C27FBD997D6}"/>
              </a:ext>
            </a:extLst>
          </p:cNvPr>
          <p:cNvCxnSpPr>
            <a:cxnSpLocks/>
            <a:stCxn id="93" idx="3"/>
            <a:endCxn id="69" idx="1"/>
          </p:cNvCxnSpPr>
          <p:nvPr/>
        </p:nvCxnSpPr>
        <p:spPr>
          <a:xfrm>
            <a:off x="4608576" y="5015560"/>
            <a:ext cx="944568" cy="193051"/>
          </a:xfrm>
          <a:prstGeom prst="bentConnector3">
            <a:avLst>
              <a:gd name="adj1" fmla="val 50000"/>
            </a:avLst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Ορθογώνιο: Στρογγύλεμα γωνιών 68">
            <a:extLst>
              <a:ext uri="{FF2B5EF4-FFF2-40B4-BE49-F238E27FC236}">
                <a16:creationId xmlns:a16="http://schemas.microsoft.com/office/drawing/2014/main" id="{D572853F-201B-EC4F-4C4B-BCED251C0E73}"/>
              </a:ext>
            </a:extLst>
          </p:cNvPr>
          <p:cNvSpPr/>
          <p:nvPr/>
        </p:nvSpPr>
        <p:spPr>
          <a:xfrm>
            <a:off x="5553144" y="4975440"/>
            <a:ext cx="1423728" cy="466342"/>
          </a:xfrm>
          <a:prstGeom prst="round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Λιπάσματα</a:t>
            </a:r>
          </a:p>
        </p:txBody>
      </p:sp>
      <p:sp>
        <p:nvSpPr>
          <p:cNvPr id="93" name="Διάγραμμα ροής: Στοιχείο τερματισμού 92">
            <a:extLst>
              <a:ext uri="{FF2B5EF4-FFF2-40B4-BE49-F238E27FC236}">
                <a16:creationId xmlns:a16="http://schemas.microsoft.com/office/drawing/2014/main" id="{A5BC2F26-F4DA-7DA2-2B11-83151CC48417}"/>
              </a:ext>
            </a:extLst>
          </p:cNvPr>
          <p:cNvSpPr/>
          <p:nvPr/>
        </p:nvSpPr>
        <p:spPr>
          <a:xfrm>
            <a:off x="2799794" y="4837281"/>
            <a:ext cx="1808782" cy="356558"/>
          </a:xfrm>
          <a:prstGeom prst="flowChartTerminator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Αντιμετώπιση</a:t>
            </a:r>
          </a:p>
        </p:txBody>
      </p:sp>
      <p:pic>
        <p:nvPicPr>
          <p:cNvPr id="108" name="Εικόνα 107">
            <a:extLst>
              <a:ext uri="{FF2B5EF4-FFF2-40B4-BE49-F238E27FC236}">
                <a16:creationId xmlns:a16="http://schemas.microsoft.com/office/drawing/2014/main" id="{831AB3CA-D01A-33D2-5E27-F5263D4060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951" y="4281597"/>
            <a:ext cx="1741970" cy="221063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88138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9" dur="1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9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8" grpId="0" animBg="1"/>
      <p:bldP spid="17" grpId="0" animBg="1"/>
      <p:bldP spid="27" grpId="0" animBg="1"/>
      <p:bldP spid="28" grpId="0" animBg="1"/>
      <p:bldP spid="29" grpId="0" animBg="1"/>
      <p:bldP spid="32" grpId="0" animBg="1"/>
      <p:bldP spid="39" grpId="0" animBg="1"/>
      <p:bldP spid="46" grpId="0" animBg="1"/>
      <p:bldP spid="55" grpId="0" animBg="1"/>
      <p:bldP spid="69" grpId="0" animBg="1"/>
      <p:bldP spid="9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Ορθογώνιο 33">
            <a:extLst>
              <a:ext uri="{FF2B5EF4-FFF2-40B4-BE49-F238E27FC236}">
                <a16:creationId xmlns:a16="http://schemas.microsoft.com/office/drawing/2014/main" id="{2D73F013-F7B7-5C09-F62E-B59241BBE37E}"/>
              </a:ext>
            </a:extLst>
          </p:cNvPr>
          <p:cNvSpPr/>
          <p:nvPr/>
        </p:nvSpPr>
        <p:spPr>
          <a:xfrm>
            <a:off x="0" y="2967228"/>
            <a:ext cx="9144000" cy="3890772"/>
          </a:xfrm>
          <a:prstGeom prst="rect">
            <a:avLst/>
          </a:prstGeom>
          <a:solidFill>
            <a:srgbClr val="AC8C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3" name="Ορθογώνιο 32">
            <a:extLst>
              <a:ext uri="{FF2B5EF4-FFF2-40B4-BE49-F238E27FC236}">
                <a16:creationId xmlns:a16="http://schemas.microsoft.com/office/drawing/2014/main" id="{EF80F8F4-8B69-5A7B-C8A2-86297F680106}"/>
              </a:ext>
            </a:extLst>
          </p:cNvPr>
          <p:cNvSpPr/>
          <p:nvPr/>
        </p:nvSpPr>
        <p:spPr>
          <a:xfrm>
            <a:off x="0" y="0"/>
            <a:ext cx="9144000" cy="2967228"/>
          </a:xfrm>
          <a:prstGeom prst="rect">
            <a:avLst/>
          </a:prstGeom>
          <a:solidFill>
            <a:srgbClr val="4779A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A9BDCE08-1109-6DEB-C469-38FFB1A82405}"/>
              </a:ext>
            </a:extLst>
          </p:cNvPr>
          <p:cNvSpPr/>
          <p:nvPr/>
        </p:nvSpPr>
        <p:spPr>
          <a:xfrm>
            <a:off x="850392" y="548640"/>
            <a:ext cx="1609344" cy="44805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Λιπάσματα</a:t>
            </a:r>
          </a:p>
        </p:txBody>
      </p:sp>
      <p:sp>
        <p:nvSpPr>
          <p:cNvPr id="3" name="Ορθογώνιο: Στρογγύλεμα γωνιών 2">
            <a:extLst>
              <a:ext uri="{FF2B5EF4-FFF2-40B4-BE49-F238E27FC236}">
                <a16:creationId xmlns:a16="http://schemas.microsoft.com/office/drawing/2014/main" id="{59E03988-4C74-0415-E349-5CB0D3D9F1D1}"/>
              </a:ext>
            </a:extLst>
          </p:cNvPr>
          <p:cNvSpPr/>
          <p:nvPr/>
        </p:nvSpPr>
        <p:spPr>
          <a:xfrm>
            <a:off x="850392" y="2103120"/>
            <a:ext cx="2414016" cy="685800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Οργανικά</a:t>
            </a:r>
            <a:r>
              <a:rPr lang="en-US" dirty="0"/>
              <a:t>,</a:t>
            </a:r>
            <a:r>
              <a:rPr lang="el-GR" dirty="0"/>
              <a:t> βιολογικά</a:t>
            </a:r>
          </a:p>
          <a:p>
            <a:pPr algn="ctr"/>
            <a:r>
              <a:rPr lang="el-GR" dirty="0"/>
              <a:t>(κοπριά)</a:t>
            </a:r>
          </a:p>
        </p:txBody>
      </p:sp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AE30DCFD-56B0-8B0E-5184-868CD8C6B1C8}"/>
              </a:ext>
            </a:extLst>
          </p:cNvPr>
          <p:cNvSpPr/>
          <p:nvPr/>
        </p:nvSpPr>
        <p:spPr>
          <a:xfrm>
            <a:off x="850392" y="1207008"/>
            <a:ext cx="2414016" cy="685800"/>
          </a:xfrm>
          <a:prstGeom prst="round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Ανόργανα</a:t>
            </a:r>
            <a:r>
              <a:rPr lang="en-US" dirty="0"/>
              <a:t>,</a:t>
            </a:r>
            <a:r>
              <a:rPr lang="el-GR" dirty="0"/>
              <a:t> συνθετικά</a:t>
            </a:r>
          </a:p>
          <a:p>
            <a:pPr algn="ctr"/>
            <a:r>
              <a:rPr lang="el-GR" dirty="0"/>
              <a:t>(άλατα)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1F9A67D4-65C8-920F-18BD-580A2FBB4F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80" t="9461" r="1980" b="65204"/>
          <a:stretch/>
        </p:blipFill>
        <p:spPr>
          <a:xfrm>
            <a:off x="3537404" y="530352"/>
            <a:ext cx="3128574" cy="1005840"/>
          </a:xfrm>
          <a:prstGeom prst="rect">
            <a:avLst/>
          </a:prstGeom>
        </p:spPr>
      </p:pic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EF7B8CDA-65C0-A468-9CAA-C4F4A7E8B276}"/>
              </a:ext>
            </a:extLst>
          </p:cNvPr>
          <p:cNvSpPr/>
          <p:nvPr/>
        </p:nvSpPr>
        <p:spPr>
          <a:xfrm>
            <a:off x="4269587" y="1115568"/>
            <a:ext cx="923544" cy="34747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Φυσαλίδα ομιλίας: Ορθογώνιο με στρογγυλεμένες γωνίες 6">
            <a:extLst>
              <a:ext uri="{FF2B5EF4-FFF2-40B4-BE49-F238E27FC236}">
                <a16:creationId xmlns:a16="http://schemas.microsoft.com/office/drawing/2014/main" id="{13117F17-EC48-528B-CED7-CF0A73E9D4F7}"/>
              </a:ext>
            </a:extLst>
          </p:cNvPr>
          <p:cNvSpPr/>
          <p:nvPr/>
        </p:nvSpPr>
        <p:spPr>
          <a:xfrm>
            <a:off x="6938974" y="512064"/>
            <a:ext cx="1847088" cy="950976"/>
          </a:xfrm>
          <a:prstGeom prst="wedgeRoundRectCallout">
            <a:avLst>
              <a:gd name="adj1" fmla="val -148156"/>
              <a:gd name="adj2" fmla="val 32144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% περιεκτικότητα σε κάλιο (</a:t>
            </a:r>
            <a:r>
              <a:rPr lang="el-GR" b="1" dirty="0"/>
              <a:t>Κ</a:t>
            </a:r>
            <a:r>
              <a:rPr lang="el-GR" dirty="0"/>
              <a:t>)</a:t>
            </a:r>
          </a:p>
        </p:txBody>
      </p:sp>
      <p:sp>
        <p:nvSpPr>
          <p:cNvPr id="8" name="Φυσαλίδα ομιλίας: Ορθογώνιο με στρογγυλεμένες γωνίες 7">
            <a:extLst>
              <a:ext uri="{FF2B5EF4-FFF2-40B4-BE49-F238E27FC236}">
                <a16:creationId xmlns:a16="http://schemas.microsoft.com/office/drawing/2014/main" id="{F8C5BEC5-E9F9-215F-0C8A-3356AF25248B}"/>
              </a:ext>
            </a:extLst>
          </p:cNvPr>
          <p:cNvSpPr/>
          <p:nvPr/>
        </p:nvSpPr>
        <p:spPr>
          <a:xfrm>
            <a:off x="3597505" y="1993392"/>
            <a:ext cx="2282089" cy="685800"/>
          </a:xfrm>
          <a:prstGeom prst="wedgeRoundRectCallout">
            <a:avLst>
              <a:gd name="adj1" fmla="val -6431"/>
              <a:gd name="adj2" fmla="val -146319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% περιεκτικότητα σε άζωτο (</a:t>
            </a:r>
            <a:r>
              <a:rPr lang="en-US" b="1" dirty="0"/>
              <a:t>N</a:t>
            </a:r>
            <a:r>
              <a:rPr lang="el-GR" dirty="0"/>
              <a:t>)</a:t>
            </a:r>
          </a:p>
        </p:txBody>
      </p:sp>
      <p:sp>
        <p:nvSpPr>
          <p:cNvPr id="9" name="Φυσαλίδα ομιλίας: Ορθογώνιο με στρογγυλεμένες γωνίες 8">
            <a:extLst>
              <a:ext uri="{FF2B5EF4-FFF2-40B4-BE49-F238E27FC236}">
                <a16:creationId xmlns:a16="http://schemas.microsoft.com/office/drawing/2014/main" id="{8BF5DB76-668C-B03A-CE11-9F6255C7B772}"/>
              </a:ext>
            </a:extLst>
          </p:cNvPr>
          <p:cNvSpPr/>
          <p:nvPr/>
        </p:nvSpPr>
        <p:spPr>
          <a:xfrm>
            <a:off x="6365089" y="1993392"/>
            <a:ext cx="2282089" cy="685800"/>
          </a:xfrm>
          <a:prstGeom prst="wedgeRoundRectCallout">
            <a:avLst>
              <a:gd name="adj1" fmla="val -114617"/>
              <a:gd name="adj2" fmla="val -143652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% περιεκτικότητα σε φώσφορο (</a:t>
            </a:r>
            <a:r>
              <a:rPr lang="en-US" b="1" dirty="0"/>
              <a:t>P</a:t>
            </a:r>
            <a:r>
              <a:rPr lang="el-GR" dirty="0"/>
              <a:t>)</a:t>
            </a:r>
          </a:p>
        </p:txBody>
      </p:sp>
      <p:cxnSp>
        <p:nvCxnSpPr>
          <p:cNvPr id="11" name="Γραμμή σύνδεσης: Γωνιώδης 10">
            <a:extLst>
              <a:ext uri="{FF2B5EF4-FFF2-40B4-BE49-F238E27FC236}">
                <a16:creationId xmlns:a16="http://schemas.microsoft.com/office/drawing/2014/main" id="{55AC50D6-B430-6D9D-32C4-570860F54235}"/>
              </a:ext>
            </a:extLst>
          </p:cNvPr>
          <p:cNvCxnSpPr>
            <a:stCxn id="2" idx="1"/>
            <a:endCxn id="4" idx="1"/>
          </p:cNvCxnSpPr>
          <p:nvPr/>
        </p:nvCxnSpPr>
        <p:spPr>
          <a:xfrm rot="10800000" flipV="1">
            <a:off x="850392" y="772668"/>
            <a:ext cx="12700" cy="777240"/>
          </a:xfrm>
          <a:prstGeom prst="bentConnector3">
            <a:avLst>
              <a:gd name="adj1" fmla="val 1800000"/>
            </a:avLst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Γραμμή σύνδεσης: Γωνιώδης 12">
            <a:extLst>
              <a:ext uri="{FF2B5EF4-FFF2-40B4-BE49-F238E27FC236}">
                <a16:creationId xmlns:a16="http://schemas.microsoft.com/office/drawing/2014/main" id="{C5B455DD-D3A2-57CA-7648-1A8ED112B2A4}"/>
              </a:ext>
            </a:extLst>
          </p:cNvPr>
          <p:cNvCxnSpPr>
            <a:cxnSpLocks/>
            <a:stCxn id="2" idx="1"/>
            <a:endCxn id="3" idx="1"/>
          </p:cNvCxnSpPr>
          <p:nvPr/>
        </p:nvCxnSpPr>
        <p:spPr>
          <a:xfrm rot="10800000" flipV="1">
            <a:off x="850392" y="772668"/>
            <a:ext cx="12700" cy="1673352"/>
          </a:xfrm>
          <a:prstGeom prst="bentConnector3">
            <a:avLst>
              <a:gd name="adj1" fmla="val 1800000"/>
            </a:avLst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Ορθογώνιο 16">
            <a:extLst>
              <a:ext uri="{FF2B5EF4-FFF2-40B4-BE49-F238E27FC236}">
                <a16:creationId xmlns:a16="http://schemas.microsoft.com/office/drawing/2014/main" id="{6FF774BD-34C3-2CFD-7FE6-75ADC88FA81C}"/>
              </a:ext>
            </a:extLst>
          </p:cNvPr>
          <p:cNvSpPr/>
          <p:nvPr/>
        </p:nvSpPr>
        <p:spPr>
          <a:xfrm>
            <a:off x="2240483" y="3159253"/>
            <a:ext cx="4754880" cy="49377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Όχι στην αλόγιστη χρήση λιπασμάτων</a:t>
            </a:r>
          </a:p>
        </p:txBody>
      </p:sp>
      <p:sp>
        <p:nvSpPr>
          <p:cNvPr id="19" name="Ορθογώνιο: Στρογγύλεμα γωνιών 18">
            <a:extLst>
              <a:ext uri="{FF2B5EF4-FFF2-40B4-BE49-F238E27FC236}">
                <a16:creationId xmlns:a16="http://schemas.microsoft.com/office/drawing/2014/main" id="{91EE7521-6FDC-27B9-81BA-66985654B6BE}"/>
              </a:ext>
            </a:extLst>
          </p:cNvPr>
          <p:cNvSpPr/>
          <p:nvPr/>
        </p:nvSpPr>
        <p:spPr>
          <a:xfrm>
            <a:off x="274522" y="4160521"/>
            <a:ext cx="1965961" cy="685800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Τα νιτρικά ιόντα είναι τοξικά</a:t>
            </a:r>
          </a:p>
        </p:txBody>
      </p:sp>
      <p:sp>
        <p:nvSpPr>
          <p:cNvPr id="20" name="Ορθογώνιο: Στρογγύλεμα γωνιών 19">
            <a:extLst>
              <a:ext uri="{FF2B5EF4-FFF2-40B4-BE49-F238E27FC236}">
                <a16:creationId xmlns:a16="http://schemas.microsoft.com/office/drawing/2014/main" id="{079EBABD-0DB5-5EF2-CB39-DE200BB5B095}"/>
              </a:ext>
            </a:extLst>
          </p:cNvPr>
          <p:cNvSpPr/>
          <p:nvPr/>
        </p:nvSpPr>
        <p:spPr>
          <a:xfrm>
            <a:off x="2523947" y="4160521"/>
            <a:ext cx="3850286" cy="685800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Τα φωσφορικά ιόντα προκαλούν το φαινόμενο του </a:t>
            </a:r>
            <a:r>
              <a:rPr lang="el-GR" b="1" dirty="0"/>
              <a:t>ευτροφισμού</a:t>
            </a:r>
          </a:p>
        </p:txBody>
      </p:sp>
      <p:sp>
        <p:nvSpPr>
          <p:cNvPr id="21" name="Ορθογώνιο: Στρογγύλεμα γωνιών 20">
            <a:extLst>
              <a:ext uri="{FF2B5EF4-FFF2-40B4-BE49-F238E27FC236}">
                <a16:creationId xmlns:a16="http://schemas.microsoft.com/office/drawing/2014/main" id="{75D394D3-E1A7-8048-3402-F19ED25083BF}"/>
              </a:ext>
            </a:extLst>
          </p:cNvPr>
          <p:cNvSpPr/>
          <p:nvPr/>
        </p:nvSpPr>
        <p:spPr>
          <a:xfrm>
            <a:off x="6587363" y="4160521"/>
            <a:ext cx="2282089" cy="685800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Αυξάνεται το κόστος παραγωγής</a:t>
            </a:r>
          </a:p>
        </p:txBody>
      </p:sp>
      <p:cxnSp>
        <p:nvCxnSpPr>
          <p:cNvPr id="22" name="Γραμμή σύνδεσης: Γωνιώδης 21">
            <a:extLst>
              <a:ext uri="{FF2B5EF4-FFF2-40B4-BE49-F238E27FC236}">
                <a16:creationId xmlns:a16="http://schemas.microsoft.com/office/drawing/2014/main" id="{EEC4213B-7B72-CD6B-3135-AE441C7954E6}"/>
              </a:ext>
            </a:extLst>
          </p:cNvPr>
          <p:cNvCxnSpPr>
            <a:cxnSpLocks/>
            <a:stCxn id="17" idx="2"/>
            <a:endCxn id="19" idx="0"/>
          </p:cNvCxnSpPr>
          <p:nvPr/>
        </p:nvCxnSpPr>
        <p:spPr>
          <a:xfrm rot="5400000">
            <a:off x="2683967" y="2226565"/>
            <a:ext cx="507492" cy="3360420"/>
          </a:xfrm>
          <a:prstGeom prst="bentConnector3">
            <a:avLst>
              <a:gd name="adj1" fmla="val 50000"/>
            </a:avLst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Γραμμή σύνδεσης: Γωνιώδης 24">
            <a:extLst>
              <a:ext uri="{FF2B5EF4-FFF2-40B4-BE49-F238E27FC236}">
                <a16:creationId xmlns:a16="http://schemas.microsoft.com/office/drawing/2014/main" id="{F96FD2F5-859A-9AB2-1EE0-BC07351E7D23}"/>
              </a:ext>
            </a:extLst>
          </p:cNvPr>
          <p:cNvCxnSpPr>
            <a:cxnSpLocks/>
            <a:stCxn id="17" idx="2"/>
            <a:endCxn id="20" idx="0"/>
          </p:cNvCxnSpPr>
          <p:nvPr/>
        </p:nvCxnSpPr>
        <p:spPr>
          <a:xfrm rot="5400000">
            <a:off x="4279761" y="3822359"/>
            <a:ext cx="507492" cy="168833"/>
          </a:xfrm>
          <a:prstGeom prst="bentConnector3">
            <a:avLst>
              <a:gd name="adj1" fmla="val 50000"/>
            </a:avLst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Γραμμή σύνδεσης: Γωνιώδης 27">
            <a:extLst>
              <a:ext uri="{FF2B5EF4-FFF2-40B4-BE49-F238E27FC236}">
                <a16:creationId xmlns:a16="http://schemas.microsoft.com/office/drawing/2014/main" id="{7B1628DF-2D24-34D3-4E5A-5F6555CA76CD}"/>
              </a:ext>
            </a:extLst>
          </p:cNvPr>
          <p:cNvCxnSpPr>
            <a:cxnSpLocks/>
            <a:stCxn id="17" idx="2"/>
            <a:endCxn id="21" idx="0"/>
          </p:cNvCxnSpPr>
          <p:nvPr/>
        </p:nvCxnSpPr>
        <p:spPr>
          <a:xfrm rot="16200000" flipH="1">
            <a:off x="5919419" y="2351532"/>
            <a:ext cx="507492" cy="3110485"/>
          </a:xfrm>
          <a:prstGeom prst="bentConnector3">
            <a:avLst>
              <a:gd name="adj1" fmla="val 50000"/>
            </a:avLst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Αστέρι: 32 ακτίνες 31">
            <a:extLst>
              <a:ext uri="{FF2B5EF4-FFF2-40B4-BE49-F238E27FC236}">
                <a16:creationId xmlns:a16="http://schemas.microsoft.com/office/drawing/2014/main" id="{61C614FB-BB5E-B327-EA1A-4AE656636F6E}"/>
              </a:ext>
            </a:extLst>
          </p:cNvPr>
          <p:cNvSpPr/>
          <p:nvPr/>
        </p:nvSpPr>
        <p:spPr>
          <a:xfrm>
            <a:off x="274522" y="4946905"/>
            <a:ext cx="8594930" cy="1728215"/>
          </a:xfrm>
          <a:prstGeom prst="star32">
            <a:avLst/>
          </a:prstGeom>
          <a:solidFill>
            <a:srgbClr val="416159"/>
          </a:solidFill>
          <a:ln>
            <a:solidFill>
              <a:srgbClr val="283835"/>
            </a:solidFill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</a:bodyPr>
          <a:lstStyle/>
          <a:p>
            <a:pPr algn="ctr"/>
            <a:r>
              <a:rPr lang="el-GR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Χρησιμοποιούμε το κατάλληλο λίπασμα στις σωστές ποσότητες την κατάλληλη εποχή, όταν τα φυτά το έχουν ανάγκη.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61973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8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5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8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5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8" dur="1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5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8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7" grpId="0" animBg="1"/>
      <p:bldP spid="8" grpId="0" animBg="1"/>
      <p:bldP spid="9" grpId="0" animBg="1"/>
      <p:bldP spid="17" grpId="0" animBg="1"/>
      <p:bldP spid="19" grpId="0" animBg="1"/>
      <p:bldP spid="20" grpId="0" animBg="1"/>
      <p:bldP spid="21" grpId="0" animBg="1"/>
      <p:bldP spid="3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Ηλεκτρονικά πολυμέσα 1" title="3ο ΓΥΜΝΑΣΙΟ ΑΛΕΞ/ΠΟΛΗΣ-&quot;ΟΞΙΝΗ ΒΡΟΧΗ&quot;-ΑΓΓΕΛΟΣ ΓΚΟΓΚΟΣ">
            <a:hlinkClick r:id="" action="ppaction://media"/>
            <a:extLst>
              <a:ext uri="{FF2B5EF4-FFF2-40B4-BE49-F238E27FC236}">
                <a16:creationId xmlns:a16="http://schemas.microsoft.com/office/drawing/2014/main" id="{C6FF6F5C-37F5-786A-9A71-BC70749E4CF6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53676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ΑΛΑΤΑ-ΕΦΑΡΜΟΓΕΣ_Ο_Β_Α"/>
  <p:tag name="ISPRING_PLAYERS_CUSTOMIZATION_2" val="UEsDBBQAAgAIAKJFRFI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BqlnJZEPrB/KYGAAC4FwAAHQAAAHVuaXZlcnNhbC9jb21tb25fbWVzc2FnZXMubG5nrVjdbtxEFL6v1HcYrRQJpJK2SK0QJFvN2k7Witfe2rNJA0LWZD3Zter1LP7ZJFwF2sINNwghQKJqEQJuKFURFaqqijfwvgNPwpmxd7NbGtlOcpHWHu/5zpmZ7zvnzKzdOhwFaMKi2OfheuP66rUGYmGfe344WG/0yMY77zVQnNDQowEP2Xoj5A10q3n50lpAw0FKBwyeL19CaG3E4hhe46Z4O3lHvrfe6LZcrCia4+gtQ3NxT9Ut18S2jYluma6BW5rRaOLU8zkKaRTRBIJZu1oglAN2Dbyr2a6jaAAqoC3iOr1u17KJpjaaZMhQ7I/SQOIiP0YhT1Ccjsc8SpiH/BAl8BPa74MHf88P/OQIjbjHaoTgbOmmC+7l/Iph3dDJrtuxVK3R1EK6F0AY/YixEEWMeiw6jw/TsjvYKMBVP74g9K6tOZpJYDG7bYtYjWY3YjELE4AbD3nC6+AZugpxutaGq1g9kzSaTuB7DK3c7mmO3Hez12lp9gri+2iFWASmM/vkrNRwtA1+3kCnbXB2NjrtYFiADra38jVRbA0GVHdHJ+1GU4HVFaQ58JMh8p1xBEJBbEKDNGdXIaUydy2sbLnEcnG367Z6hJzE3aL9u2XWitXpYnPXNaxNy23pmxAWH41peIQMPuBvvXvz5uH1GzffrgXjAJ+MZSAkkW5cqwBkEtsyXEDTDNfU7sBuZ99mj7NH2Y/w/8PsUT0Eq0cM3QRmFw/1rIHE2+D/cfYT+P8u+wb+/aVyHD3bBgEU7NUdmUvEOhmazCW7PEVDOmEo4WjiswOZOUAgfgTyk/yGD30OA2Faqj7V6mAgGGiO2LoiyAsi4VF0dCVPSGky5BG4i5GXK9yTPgXjxPdxrs2cd1wkMUhtHh9RP1wtd71jGhZWJQE7wHy8CctN5pMCpCV4SfeJkNQVcHEQBpx6aB/SDfItB9HxOPD7RXotNNEN6FFpFDbe0c1NEIJlOJDa1NmISJgeUiMqJlsTxcaOZgNARGMWncHWlTqQ5ggHQT2Etr7ZNuCPiBDa/mAYwF9SN46uBkzostIsUqRq7Dg7lq2KRROZmqIxjeMDHnlLLF3czzJg3VQsEIJCFsBFGZ0DAz98aBOiiPWTcjCIEkt+F7qCqQIBXSIThZDUKI0TkM1oHLCEyWh9MRXal5TaY/sc9BUwOsm5D96l2EppbuCeqbTdFpmnV4OmYX9Y0Q7E+UZ9LKohBZoscr40pgLNbVl3ILtAonqU/Zb9UMfK2oLMuFXHYldzwNHD7OtyRybe1jfzSgrpb5abZrmvT0WqCY6KbkmQauLzNIYRsTKQoeTGxKv13DgalH6T6Ng4JcXmqLNWbeBPoM8BHrKo1BFUA0VThbZu9/QP3Q2sG7KYv85AeiTbQupNaNhnwLk+FVt7BN8835PfBPul/09S/1NEkyLjrxTFwlS1Oyt141mqL6cIgyYJG42TMtdiwYrwzxKFUPqpIVSZ+tn8z7v2C9mZhT7/3PuzdJ6os0elQZxzparv1kVHUhwONOhbRI2EViOobtUWblu6JQpj+dHkxE43N5ZOInq4z6tbm1YBYHJ0VgynDWssI3eg4xlBMapuK48ni+HLg0l1+x2t5egEis8O24v9pNSz1HPlMivlfPb6utC6LtUbohMDQjYBcDA/dQf+COL3KmD2OtpsBfISsTST7PvsSfYye569mH6OslfZMzS9N30AD8+nX2ZPp/eKL9P72d/ZKzQ9nn6W/ZP9CX8vsz/kqPh4nD0T49MH8Pun8HxPDsPD8fSruel9gAJH8KP72TPxM5T9lb2AH32R/S78iecPzjOffJmyn2X4TyD8FyKQU6IrczTPD5V3fyE9nJ0DjoZt6JUUbCqiwVJELgkqGoE4xfIYxJn1Z6DSEU36Qyj2+zwNvYpA+clP1TYwgBVzdhiNylu9AuC1MPJRVIy+XwtEtI2QorU52EcmT1j8cW0QMY05Rn57krDDpByo15LMclxrYwNaxf39MguCW8shy5cqVsUJfWZX8cBOdFDEhZx7aV5yR3wEQ6vlfom4L5RkwYRgpd0BTUJvbLOYpxG0tHUQZnRTrJ4N58ZCzQoAQXtC/CRgSDukQm91UMXNE+R9eRJsNDs0ugtFg3Ae1IpNbqCQU1JvTidXL2kS+GGtyM9XssWEid51sarKGylYycDv3807FA9Otf3iairgg8pgShubUJNew2Oen9QFtDVtfs8kbk7kLYXBqbgp//f41zL7/JayyMmQ9vL3k6Q3+X9XMH+L5R372tWFK/f/AFBLAwQUAAIACABqlnJZFR5gG6MAAAB/AQAALgAAAHVuaXZlcnNhbC9wbGF5YmFja19hbmRfbmF2aWdhdGlvbl9zZXR0aW5ncy54bWx1kEEKgzAQRfeewhsIXYdA16VFqBcYcZRAkgmZUfD2TURtadNl3vs/w4xiFDF+Yl3VtYJZ6CkQRUucUTXvd7YMC169cSCGfMKCvOdKJjcsUWgjMnrZlB7Bcsr/8GN4a2E9P+IjXjDlQmcc6kupsJlc8rCYaWPdGlCPEdOAL5hz6KG3eMO1J4jD4wzsG//VuZs2mx3eaUAdIrkgqvlAVbrXcfQXUEsDBBQAAgAIAGqWcln1odQhFgQAAF8RAAAnAAAAdW5pdmVyc2FsL2ZsYXNoX3B1Ymxpc2hpbmdfc2V0dGluZ3MueG1s7VhPbxtFFL/7U4wW9VhvUpK0DWtXJXaE1cSO6gU1p2i8O/aOOjuz7MzadU9pk8KFC0IIkKhShIALpQqiQlFV8Q1mvwOfhDe7tmuTpN20NUSCg+3d9+f3fvPem3m7dq7dCRnqk1hSwSvWYnnBQoR7wqe8V7E+dNcvXrGQVJj7mAlOKhYXFrpWLTlR0mFUBm2iFJhKBDBcrkaqYgVKRau2PRgMylRGsdEKlijAl2VPhHYUE0m4IrEdMTyEHzWMiLRGCAUA4BMKPnKrlkoIOTnSpvATRhD1gTmnZlGYrTMsA8vOzTrYu92LRcL9NcFEjOJep2K9s7K8Ulu+OrbJoWo0JNzkRFZBaMRqFfs+NSwwa9O7BAWE9gKge3nJQgPqq6BiXVoyKGBtH0fJsPOlY4OyJiAHXI3gQ6KwjxXOb/N4itxRcizIRf6Q45B6LmiQWX/Fqrk7H2xv1W9uNJo3dtxWa8NtbOUkMh97FsexZwM5QEgksUcmcRysFPYC4A0+Xcwkcexp0diMmgpiT9E+5IT8jWY3YaydRJGIVVXFCcloTAsn9E6BcbqCz6zd3KOOYFDajBR0adghfhOHZKrY7duUr4PlooW6kCc2rFitiHDUxhwajCrMqDcBkElHKqqyxlofWV+PKWYI8GAHELTZtl5QyFfmBTiWZJraWCNNWb2q/lo/1s/0U32U3kf6uT5E6V76AC6epp/qJ+neSJPu69/1c5Tupvf0H/pX+DzTv2RSo9zVh0aePgD7J3C9l4nhYjf9bOK6D1AQCIz29aExQ/o3fQRGn+ifTTxz/V6W+RG10yhviwSFiVQINlbEiCJIBQR9nNC7qEO6IiaIEdyHbQhyKpFk1CflMwFHWMoXoFjlGOhCe6NRq+80mrX6rQtICYT9PubeGcGhO0kYqbng4yHiQo39IB0eTiRBQ9D51M90RdZWfv0yTDaI4G+rGjP4koYJw28TfpKQKeg5lnw+Uc5S+FcyKBw2wH1i6PYpGWTQcORSKEmOCQoPDjfKRwdqAUAPcyQ4GyLswRkvEQygPhWJBImJQfwcWr4+w9wf2jS768FBDBFjn8SFIBcWL727tLxy+crV1bL95+6PF1/qNJp+WwybcPn4W3vp/Dvmuy7i0HSPP+XfaLr1m9fX3MZHDXd7x63fcmcBMk7HD37HNkPp5Bllht75HVGP9Hf6QH+lv4DvH/S3+kv9UB8UKRdYPgKfs3g81J/rbwpZHuifilm2bhTC+z4bu49h7B6ZAXrKVC0C1YQDsZdvcDgSGQ0pNNDc2vsfatE3fozKe3w+LXqeE/eme/u/mrfz/dw+p8y165uN91sbtf/37L+Vwfxu8v4788Lr2Ce+kRtNSDkNIa3m8WbyGl9dXlqAV+gTVaUSoM3+KVIt/QVQSwMEFAACAAgAapZyWZuoYPh7AwAAnAwAACEAAAB1bml2ZXJzYWwvZmxhc2hfc2tpbl9zZXR0aW5ncy54bWyVV11v2jAUfd+vQOy9rBQQlVIkoK1UjW3V2vXdIRew6tiR7dDx73f9EWJDUjJQJXzvOfb9OL5WE/VOeW8PUlHB7/rD/uxLr5esSymB61fIC0Y09FKi4Cm76z/+Wa36AwcRTMgX0JryrTKWytajCExLrQW/WguucZ8rLmROWH/29dF+koFFXmIJDKsrZ0PWUB8zny6mo0kXij/jdjS/uRm1EdYiLwg/rMRWXKVk/b6VouQZ0sbfxsNxK213KEAyyt8vJsGo0k8a8iimyXgymVx3oxQSlAIT0nRy+200v8hiJAVWnfSwMN+OnPqojjk52p4qqi1tucDvso1WkC3ERcY63I9v2/Ecd48IN/fm+zlBw1+N0NHjaHQ9bYUycgAZb/4wfbhetra8EEVZ/I9GCim2pqAnnOH4cTS8yGGCZHj9TI3s5yLBJGQOunhFFKMZtkHIzArk84r6Wp6pyP8Mh0Ri7rYU7Nk04WR6GIWkDGZalpAMqpXzqZ34+FVqvEww2xCmEBCaatAzZvhMSlVtE9tq3G/4oDwLQN5QI94EK3NYungDYGyv8cvlws6VML6jLQhQwt4bgwhrY438iWU9QwbGGvliuvWLs8MZ/NTjOJUeFsQ38/Pqoxc4wWVVr2pVec1JK3PLVXC0N1SYXGQws7J6pTmYriUDa3MhDc5iSjjZ0y3R+C79MLj0YJNRyeDE4ZXWrKtEU82gSW5rUUqFwaD7zWfrO9fgcRT3cKi5XsFGV+jYWDfFvBahFuw6Vrr37psOORbOrXsaH5O7fk7kO8hXIZjq9zwPLyAW3T3L5wwzrvExBfnEN6IjhwsN4f42zjawcHewK5xoTda7HENqy+BYUtfZ5gYm/timzvIyT0E+oCAoVIqMbQ63o9sdwz/9RuEDspjQ4nRMvcPtOKFHwQcGrwAgcr2rroNbOE9eMk0Z7KEaKoHBJtyWWaJQ/k35GnXFmgwsnQTpZ1AtlBAXOxoIbxiXiKdZ6OigeU1SZTOLRko13eudo3lfjUkj1nBC2rVXUrQx+psqiL2KyklKLV40kdpvWq997mQPc05zO4HQERzf4HEcJkThy2KdVRnO7HUI5tU6bqYqQoOnjWLm7GzYRLGe0yH7itdztpEA4YC1xi/BE/AdDqkgMvt5hERvQoPbsTFHfDXtvMZJnxc6GQQm15xjG/A3/lcy+wdQSwMEFAACAAgAapZyWVo/neYSBAAA6RAAACYAAAB1bml2ZXJzYWwvaHRtbF9wdWJsaXNoaW5nX3NldHRpbmdzLnhtbO1YUW8bRRB+969YHepjfW1J0jacXZXYUa0mdlQfqHmK1ndr34q93eN2z677lJIUXnhBCAESVYoQ8EKpgqhQVFX8g73/wC9h9s527cZJL6UuIPXh7LvZmW++nZmd8dm5didkqE9iSQWvWBfLFyxEuCd8ynsV6wN3/fwVC0mFuY+Z4KRicWGha9WSEyUdRmXQJkqBqkQAw+VqpCpWoFS0atuDwaBMZRSbVcESBfiy7InQjmIiCVcktiOGh/ClhhGR1gihAABcoeAjs2qphJCTI20KP2EEUR+Yc2o2hdkNFTLLzrU62PuoF4uE+2uCiRjFvU7FemdleaW2fHWskyPVaEi4CYmsgtCI1Sr2fWpIYNamdwkKCO0FwPbykoUG1FdBxbq0ZFBA2z6OkmHnO8cGZU1ACLgawYdEYR8rnD/m/hS5o+RYkIv8Icch9VxYQWb7Favm7tzY3qrf2mg0b+64rdaG29jKSWQ29iyOY886coCQSGKPTPw4WCnsBcAbbLqYSeLY06KxGjUJxJ6ifYgJeYFmN2GsnUSRiFVVxQnJaEwLJ/ROgHG6gs/s3TyjjmCQ2YwUFGnYIX4ThxCDrXVuoS4Ehg0rVisiHLUxh4KiCjPqTSxk0pGKqqyQ1kfa12OKGYJigYonaLNtPfeZb8ULcCzJNJfxijR59Kr6G/1IP9VP9FH6CdLP9CFK99L7cPMk/Uw/TvdGK+m+/kM/Q+luek//qX+D66n+NZOaxV19aOTpfdB/DPd7mRhudtPPJ6b7AAWOQGlfHxo1pH/XR6D0qf7F+DP372WhHlE7ifK2SFCYSIXgIEWMKIJUQNDHCb2LOqQrYoIYwX04diCnEklGfVI+E3CEpXwOilWOgc61Nxq1+k6jWavfPoeUQNjvY+6dERzKkYSRWgg+HiIu1NgOwuHhRBI0hDWf+tlakb2VXz0NkxMh+OvKxgy+pGHC8OuEnwRkCnqBKV+Ml7Mk/qUMCrsNcJ8Yun1KBhk09FgKKckxYcGDvkf5qIMWAPQwR4KzIcIeNHWJYOL0qUgkSIwP4ufQ8tUZ5vZQptlTD6YseIx9EheCvHDx0rtLyyuXr1xdLdt/7f50/lSj0bjbYti4y+fd2qkD75jtuohDUz3+lH2j6dZvXV9zGx823O0dt37bnQXIOB1v/I5tptD8oWSm3IszqfMvDqWH+nt9oL/WX8Lnj/o7/ZV+oA+KJAg0H4LNWSwe6C/0t4U0D/TPxTRbNwvh/ZAN2kcwaI/MyDxhjhaBakIL7OVHGpogoyGFkllYQb+hopz7S4meWpV5HS+mKP/LoZp7ft+GqnBVyXnNDrVJSI3RG+p6C4pau77ZeL+1UVto+Gix+P0Pi+6fhi9/mrzAzryxOvbcV+oSyGf/nqiW/gZQSwMEFAACAAgAapZyWQ2voyPHAQAAfAYAAB8AAAB1bml2ZXJzYWwvaHRtbF9za2luX3NldHRpbmdzLmpzjZTBbuIwEIbvfQqUXitUIIlCb0BBqtTDSu1ttQcnDCHC8Vi2SctWfffaAUqcTFrsS/zny+8ZTzwfNwM7giwYPAw+6ud6/cdf1xo4zag93Pk679FLpweaF2t4LUrghYCghVTnT7/lzwtBGQeiNk0PL85WN/wCdG82jOsmLgkLRWia0CpCeyO0d2rj/15mp6yOGTWOOd0bg2KYoTAgzFCgKlnNBLerejQTbMFYgfoF3bAMPNNZMk/CuI+8OE7D2WQSNrkMS8nE4RlzHKYs2+UK92J9pKP7aBx59PYgQdmC7/oC5IU2TwbK9sZxFMfxqJ+UCrSG075JPL0PZyTMWQq84bucu/kD6hn/EO+RrgpdmDO9mNu5aNKS5dA5JZvaYzT1MWG92tzk0c0uZ+DdHIlwFYajxCM4O4DqWC2T5WjhFUai3MsrCigV5u5Euug4WoVjEuXI1oXIT9nWg+RcsM6275esO8YwRbU+V697JJfDOFXWu2bYumZb4taWfc3lis5gyMutW7s+U32BUyK1LxKapD6uvkUvGtNuNW791+bN1A7UKyK33dNVBbTtJqCexAadwIxh2ba0ms3nX7NTkKFnVyfZjvPm8wtQSwMEFAACAAgAapZyWZQTsyJpAAAAbgAAABwAAAB1bml2ZXJzYWwvbG9jYWxfc2V0dGluZ3MueG1sDcwxDoMwDEDRnVNY3int1oHAxlaW0gNYxEWRHBuRgOD2ZPvD02/7MwocvKVg6vD1eCKwzuaDLg5/01C/EVIm9SSm7FANoe+qVmwm+XLOBSZYhS7eJo4lMo8Uixx2EajhU17/wB6brroBUEsDBBQAAgAIAGqWclkBDtH5FRIAABAjAAAXAAAAdW5pdmVyc2FsL3VuaXZlcnNhbC5wbmftWv1b0mfbp7vWttZm91qzVeqqNXeXaVZmasrmKlu+MNPSVGRJ3s0XxJdIRQHL3bNtKW0234WnF1FTIUpAUaD1IhmpK5Sv+lWoCEm/IikgAgIP0rbnPo77ef6A5zj84cvF9eF7nJzn+TnP87rO67h++Dos6N0V61bAYLB3vzq0/wgMtlRke956a7kNsRZns2zDkqwjQYEweu+Gcdtk2akvQr+AwZjkd+ZPvGGbv51+6HgWDLZqYuFZck68ogIG21T31f4vInPiVaPmJq0BKZs27zKWXjp36G2Vx6bo4MNJTfAPAsNX/Xrk2oeYxmtf48DPDoavjtz6RjB+84oDmOBYyf7At6pvvANWXPwucr14cLJq7VX3tq5PrqXt2RheMUvI5HlTCQaKyQfApTm75KTTd8nASkPvI71PVm+7M+gmD0blZ2iGEObZMbFH/suH7wj0aTZF20q5hKbCpiJgOtPN2n2KeCpurQ2dKpx47hzFnDc4otaeWgaDFZiuGee2llknEYIdvbbfYfpw3Axad2tIvH9BBvl6qYvphcZlrevfYLDbhMja+cHdSxbE7GKutA1fuC2FwT5fZfMgbNW9nQvessPPGqKJuibUu7avnN7+to4NTiKxwjZJj/gh0Ta8lfCR7fNctM3lBR+X2cR9fH4RXoQX4UV4EV6EF+FFeBFehBfhRXgRXoQX4f938L5L9gn4wlX2isvMyPbZugA/DfiPk4J/P0AoKVEo4Zb+MYJVU1ztKtONVqMIxlhvq64by51OhqeQUgQp1nroDVg6ijB3V3Ajd2KUwTuqzB7BECzxwkQnqjgj70JyQbbAqouC3MR72v2MRLppvsbit7UMPv2Yg6HkKFO6nLjbk60QPgRwgD3l547xyGRlSHppf4avk6BobjALMWL8/tlpnAzw3OG03rRhjShb0a2teXM97DYy3PWiuP39kf31yxEEX/8WsulqydnxwUFlQzR/m/pBv66C7gK7TTgiuLKndttvoZFC6PQG9a6Wn0ynfPfM2hxQXyw9JtYthbUh7u3k/BA9tkHMZJKjlztzg62Xb0dYz1PNsKkOPKWCEvT00+tynG+JvlJy37zLpsX5xKeXuVPwD6KhgBfkuSEHGPORalOZj/B06uTmsrNFEyfmL9/+0rIgYJVoxD2hMitE2BWQYDgXMA9hpfMP5Iyh/KcAMbcmwNDoYphtUkhElHyRgB/TJ5eZOIx5JSpndBsty8cqd4LrZzBIFGB63mNVuMbzHYiz9ZbHY3KXXOG2Mv+T/C+Bn2nyK2VmA0nTFx8vw8f1d7JCEE0Qyz3vZT6reLhvWK2bCeb2IsJjMejh2YdE2PnENEfmIx8aGu3CzN+4xklmchAQNUjZbBT7+8PXG+iJMzM//teKsRXlMYDM5Ed61gBTpuNIAxgkJ2t0as0vuNwDibLyukD8igdIjRO3pFXV1pCY4sTjV9Wzw8XJgm3XoBluAGs0jijLZ9FjSC2csePlHdfGp3OcaBgGLZF+t1U10PoIV8F+9+Oy9tB7O5UVJcWEezP/iszpB5DUiTrjMvVFRDH5uGtRk6n5eTpvEkRpyuMtp3E8rKSgpWGyYsRLRk/qSPVzTx7ShZZW1Y+1mFvM8coWaEB48sAZJ7hprInhhUB6M/N9xOwo8U6wyxSgZXQZHDwx6z93y6o+n9jruUCh4h2/T1P9HtGSmoxabPEn7ugf7/CtNBMz4BmDgUOdPqmuwgKtSLaTY/skl6rD1bLjOSsmVjwjaFTcyV9oQrSRJZt73OPS+YrS40IwFrq++fxPy3hVZZVdPpfjaJilcUFuQFY22ajf7VAT6CbDAOaRhT/f9yS6N+Nla3AFXbYl5OzuRoTJGETMbkQ4aMSIBUW8AjTEmsBsIL+IjmZBbXu9ysDLmtBy5BNtTiqCr6SmBmhI8Nmn4VbFtABuDJZ3mkLA+FDR5C0MKjmkvDwJbEqq3FAvXd6UBMLKSxSyuQeCvFePWEP508EeaVLjI/haZfU+UweW7/uFlEbTd+qWP/dtobiKxGrr2ajmW/0pwYIl4ISJu08JjUOKOj2GIM8ELHTRGL+MDLeWRI3swXUMKFgo6GadnkcHuWRFFMU4BvcmtXTUM4AMZNqAphmol7ZOKQ5js3kOwxsB9ZG0w27YDrVp7oEp6abUm/eIKUzy0a59oDjGG7kasDzZgpe+DCf/lMSPCLXnyh3a51XNcAs3lLCpIuOuIiS8reuUlOywuSzbyTHbvwzqtmRRrXffJM/1DAig7jP+nv/Q3TsunpgZf+NK6IIvUiPARkKjZ6jsTG7lAiPd4R4bDAm5zQseuaDAU2KCKKlqcd8t8GCoOnfbBU6xznBz9gQQrWcmtAahJHiZxNsjW4XtizjBTNFC0QcCyTgq3grhGHyUnnmQf5AONTL5uTcw2n2QblzFkk7hXS59yZDVjVyKlp6R6ad/1ot3S0xj/fLWrsvC23TCRCL2judFzv12JbzJVqOC3FCDHxxqtL4S724ZcL2g87teNF+xp77xsx6EysFQqxigG95DBoHZcTVGP5Hqd4PzUTcG4neo+9D17ONAuDouDHHNFt0+1j265zf4ovYwSG2CTg7PJsfQgpAcZ5aDsuZ0CLi87aQbA/7RbkIgFyF4rz8L5a9nE93jEE/8ylKqvRAElKveayKlJ6Kv0jw/qmFJAQqnX+FvvCkx7bmfOYVtHIeMktyty/GCiZl4FKpvmMNv1t8q/BZ5qhhnuEm8ibqqr9M25OJRhwXsZsZdLwk0DCLVhfzmLhvf76fFuDGADq1ro07tDGk7O8f8lXtbMl563nAHICxvMtRnuSSLp5tOp//hjY3MkZ93hW5zesiisA++Xx4xPcjBHECTZmLKj7bNVq8xR12DZGtYOBdVtS0vu/nyKzRGhkx4yNzhrt7BMMeS1O2zLHfQG5X3ATPOdYn/rH9j2npoNd5GfowytONgL4dYa0+S/perr+rYjY4XIgpzh/fcrktopxTm9X8184++o4QrlD4lb0r3CYGbSuA3q4FvH3gfBRAy3w8lq6046U4VyDZjCHdQl0s5QVMp3Yhy02q214d4lxQQ51dOOZYs5TbrWxix48x49kSiEcLD6aDKQOYRy9PFCbkgQQBFTzzW320UJqnuei7ERDIvhESIFH7e0sQeRYOq/ObXroi+38u/0fLtRE5l5I065N/vj08QGwqawTY+/Vn0Rt9RC85gfFvFNsyGBptKfjpyGYSgbzxYMpaFwnYu1BHenKEbYlqykfq6ULIQiWA3BWS8DEdc0y0bVr+g22pwpmWA/lhczyi1Vwn82eMChmMfl67odwmqYr+b/kN0POJOirbbwDQu80dcgEzroK+Mp49Ta4CsRIIMAme7I9OwPGfc0PV4qnEGI6p3Fqtz6GIAbJLuoIeb4pKbxQBhMjcPX3QUKTWx3cGrNAbQUq/fyRIQCHmyvA4vBF1dAWXTqz8U6XC87ab8kzxq5pAzoUPLDfMJI9vCQiEhxPf54Cur01c2m2Lll3DX7H5Z6jCgzZlkqrrZup8CyRgPt0R7vKvW+ROMvvYcr4z8hLruYaKN1S0J7VfpB3kGn56s8xfOHZMB0Ygnppsr5NzOfkFKf8qBHjEUWx6r00rjKTUI9CgnLkA36E0oLtCV3lvXroYCZtc/MA8PUb+WKHhYiMsppvDjqbqe8eF66RQX7l/STlT6brFvYYoh3yDZMR8jl66PsNmqVOFaOKpkHmrChBsVblgKZULRnI406NMNS80nDhcjlflFVSVkwr2dr762seMMUlJj4bkA4CzO/w9jfCIFhYTzC+XqvEInPLQtmpybFpP4QSuxF4V4AgBncf3dOOt3RxhYZNqvYCz6inusrj7VX92aP8HE4r+/Z+xKD4vVM/mMcNMx65T39gmZzZIZ/wnLdVEsog8SywDMMNgiyiQI4wVZNe+L+ixU6246tIEA9hNY0jLDZpHXH6xIwDMDYtOZXhyw98Xa6PImEkdXPDdyjGT9rOQs3nnc+3Zyf4ZfT/aF8bn/IUldqjim0VXQXi9F7BStdvx1eRpbpfsb0mOTIUnDRlDrbQvkpjLRloAlD1fr/iRp+BhVe+qaPuWAf1SY4LnY9bnu01SCzPPrzcraWQxoYb9XjhPE+kfpHxBAlotPC1bP7+QzRHkyW41iC/FDWxl9XLL5H3I8MoxHVO7dUiZqpWe9wPx6ZrTI30jcq9/rr107yEKoPnVayptaR6jt9bJvBpYSXpmxQ/Mj1cRUjRg7Z4lqECUPt658pbTRRMycyj6oH3f93egb6mHfU2CABwbJHxlEkDh2elVAKQSqpnyBrR8Vvh9NlRrXgZsSyveFY3WEYt13+Vy3FlfI8M9JY1JO0Cy9osJuCW69gfOZbzoN4CFNP4uN+tYUfy+8Hw/rRfIA0bxULyT1vfZ4Kz6Pijf3ZjiiDSNy7e/ob4AAVnXmyv7ZvNS81c8+sG9ZpVcD267MFdtWy548mebRWPspErSGQpxQVbtYfgPiezZXnRCMTw8itF5s3qtW4qlbB/2/Qmgu2dXvNn6HRNdKZHqg275/2SgBm+MPTZgCwmvHqLZ60BjtDmmyiomb1V+Df7tGLQJKteM3u42be3TLU3pkYCOzq9tuDzf1qOscVI/mqXQ3La3prBR4ZgwG7eS0hod1OpwIvsylQaXYc/37oNYIuszHtjgoX4JpAGEQzcP2+oQ5+NvSPlPLzasMyl3ZjHXub3vhudtOjFPA9Ii42iV/Po9+LgfIGa/rQ/ZEaCQ7xdwCj2pncp2M2cxU3btK2WF6u4M/+84de5T9sxp/dmjNFdD9NV1FMYW5TuJOMXuJ+0eiLQhjtj+ifnw/r1/vJVmwBiNBCCQ/Y9v++V0zjQCyBU1cC4R5cjU+wjfhCd1cQdO55kDk67P8FnBwD56CAU4RWrpB0yUou6RjnUhRI9deRH+DdA9y1zSUnI0B1g2zpH/uYnKLqOZKl+H556R5vcPsN9Y5R7iWUM0wQ6RczXaZgfM0zFgONyLlaMVasZypJa/SN7iK8DfTzIG/o2V+xXblO/pX5/A/b10nVthLxNhaHPiiYqzaRs14NF35sG87ljhG/jVgq25zM+65dEZfzYjldbWADDCpSs3GRwNq2r0ZXG6/cNzHPWOllpwPNCh/DnYJsgVO3+ZiRVASl9ik50ECpDlHx5RjiXLvVP54rGV47bp0xxByOTqELDzmsQLy+1G8V1v70B4y0A5Mntf2rIb8wsvC3epWTEGwcGdcfYezKI5hL9TYcFJbEzHIJ8j82X4Beqe57R6jUyHA8qewnckXVra9QxOKPGlC+XXpgWahxNi9v9jIl2bs0yIl/y79POZyHLqKNLynIHpsz99FNWhbz/Z3Uey8BiAqxyJI891v1lNQzuK+HmXfS+tvGoHAUCUwOgofFHR8g+/csNnlS+C1u3zti35ckS01EyrB/W5ZJa91nEYIlH7OL9RRXa2UX+RNKN1R9MnbyB3+8SXT9/xQuwJK3BvZnpi8RDjM1hz+9GdzKA10u5tqky+v1AcE/F/vJBg9J+fFqi0k7BD5RBYQavNi/vOr2A4JIiJllFWcBG4zLbE1P8i/mp8PdbKDoaSnTRYqM16oJdVIXOZmZEEZUWYzaT5bKBQxA2ZHVtsbcEZOSHxgyy2JPyYrAV5gCvv3fmY7JVfpgZHOyRl5F28XkWNoZbWSt2HppbaOb/Xrjo96NcHgS4p8deI65IkUaNEMkmpsvF5q+bhQT67ilFVKbJ28OP+Vt2w35a9+WdOEIEFtAVNk3+V/SDgxv7Gq6Nnv8DOaSSzfPJFdLpuVuDq/eLUvHj+eFaWxdaCPWt1hBdU0C+230/Rl3o8bSYVy+u6V9X46cq3zGhFgLvrW+Xu0dTD0PtZsmSHNceC3cqeGZPiLQtRHLvMolzbjY6gq6LOlME5Ph8xqnK55O+0X37B6uX5V9uUTe0eZZo7v1jIRzrygRo1NjRexJKK9aDdZjyQfLR9oTfoIVgD+F9ExMiR99UBG7oR6KyMt6246N8s6OP7YfsqRXfu/H5ncQVPzLUvly/66aTFZT8yreevPWxgo4/Of5H9dwwDnrdOuVENtxsJNlTbEdXJK3P3MYke4KU9+YeFuhUukoz7Hpywl/1kdAhNgvlPU9S8b/NT9+nt0Z8vDwVSLy9LBCw8/Xj0lX7jm8dWBsP30wG/O/TdQSwMEFAACAAgAapZyWf5AkdtLAAAAagAAABsAAAB1bml2ZXJzYWwvdW5pdmVyc2FsLnBuZy54bWyzsa/IzVEoSy0qzszPs1Uy1DNQsrfj5bIpKEoty0wtV6gAigEFIUBJoRLINUJwyzNTSjJslSxNzBFiGamZ6RkltkrmhgZwQX2gkQBQSwECAAAUAAIACACiRURSNmFYAkcDAADhCQAAFAAAAAAAAAABAAAAAAAAAAAAdW5pdmVyc2FsL3BsYXllci54bWxQSwECAAAUAAIACABqlnJZEPrB/KYGAAC4FwAAHQAAAAAAAAABAAAAAAB5AwAAdW5pdmVyc2FsL2NvbW1vbl9tZXNzYWdlcy5sbmdQSwECAAAUAAIACABqlnJZFR5gG6MAAAB/AQAALgAAAAAAAAABAAAAAABaCgAAdW5pdmVyc2FsL3BsYXliYWNrX2FuZF9uYXZpZ2F0aW9uX3NldHRpbmdzLnhtbFBLAQIAABQAAgAIAGqWcln1odQhFgQAAF8RAAAnAAAAAAAAAAEAAAAAAEkLAAB1bml2ZXJzYWwvZmxhc2hfcHVibGlzaGluZ19zZXR0aW5ncy54bWxQSwECAAAUAAIACABqlnJZm6hg+HsDAACcDAAAIQAAAAAAAAABAAAAAACkDwAAdW5pdmVyc2FsL2ZsYXNoX3NraW5fc2V0dGluZ3MueG1sUEsBAgAAFAACAAgAapZyWVo/neYSBAAA6RAAACYAAAAAAAAAAQAAAAAAXhMAAHVuaXZlcnNhbC9odG1sX3B1Ymxpc2hpbmdfc2V0dGluZ3MueG1sUEsBAgAAFAACAAgAapZyWQ2voyPHAQAAfAYAAB8AAAAAAAAAAQAAAAAAtBcAAHVuaXZlcnNhbC9odG1sX3NraW5fc2V0dGluZ3MuanNQSwECAAAUAAIACABqlnJZlBOzImkAAABuAAAAHAAAAAAAAAABAAAAAAC4GQAAdW5pdmVyc2FsL2xvY2FsX3NldHRpbmdzLnhtbFBLAQIAABQAAgAIAGqWclkBDtH5FRIAABAjAAAXAAAAAAAAAAAAAAAAAFsaAAB1bml2ZXJzYWwvdW5pdmVyc2FsLnBuZ1BLAQIAABQAAgAIAGqWcln+QJHbSwAAAGoAAAAbAAAAAAAAAAEAAAAAAKUsAAB1bml2ZXJzYWwvdW5pdmVyc2FsLnBuZy54bWxQSwUGAAAAAAoACgAGAwAAKS0AAAAA"/>
  <p:tag name="ISPRING_LMS_API_VERSION" val="SCORM 2004 (2nd edition)"/>
  <p:tag name="ISPRING_ULTRA_SCORM_COURCE_TITLE" val="ΑΛΑΤΑ"/>
  <p:tag name="ISPRING_ULTRA_SCORM_COURSE_ID" val="B90F57A9-4D19-4B78-B362-16B6EFE74AB4"/>
  <p:tag name="ISPRING_CMI5_LAUNCH_METHOD" val="any window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CLOUDFOLDERID" val="1"/>
  <p:tag name="ISPRINGONLINEFOLDERID" val="1"/>
  <p:tag name="ISPRING_OUTPUT_FOLDER" val="[[&quot;v\uFFFDL\uFFFD{84F79CDD-B97D-4928-99C8-B2D69EC02844}&quot;,&quot;D:\\SCHOOL\\Γ' Γυμνασίου\\Χημεία\\Παρουσιάσεις\\Οξέα-Βάσεις-Άλατα&quot;]]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,&quot;studioSettings&quot;:{&quot;useMobileViewer&quot;:&quot;T_FALSE&quot;}},&quot;advancedSettings&quot;:{&quot;enableTextAllocation&quot;:&quot;T_TRUE&quot;,&quot;viewingFromLocalDrive&quot;:&quot;T_TRUE&quot;,&quot;contentScale&quot;:75,&quot;contentScaleMode&quot;:&quot;ORIGINAL_SIZE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,&quot;studioSettings&quot;:{&quot;onlineDestinationFolderId&quot;:&quot;1&quot;}}"/>
  <p:tag name="ISPRING_ULTRA_SCORM_SLIDE_COUNT" val="4"/>
  <p:tag name="ISPRING_SCORM_RATE_SLIDES" val="0"/>
  <p:tag name="ISPRING_SCORM_RATE_QUIZZES" val="0"/>
  <p:tag name="ISPRING_SCORM_PASSING_SCORE" val="0.000000"/>
  <p:tag name="ISPRING_CURRENT_PLAYER_ID" val="universal"/>
  <p:tag name="ISPRING_PRESENTATION_TITLE" val="ΑΛΑΤΑ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2B18073B-200F-4B1F-B05B-B6B05890AA8D}:25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E66624AF-392C-4368-987F-D420D014C551}:2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81341DA9-C45D-4B9A-9A59-EB086E474449}:25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AB8B8BD7-0CD8-4246-A87F-DD2A7485D68D}:25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2E7AE785-7EF3-4A5F-88AC-7CA1D53CFD7A}:26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54106CEA-B4D2-431D-AD2E-EB9C44512BBE}:26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89941B93-EC73-4ABB-B753-5235C63AAEE5}:26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FA5D940E-DADA-410E-8D4A-BA8A9A41E713}:26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A6160B7F-990B-491F-855A-A179D06D1AB8}:26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E0643694-5839-4907-B776-6662551A798A}:26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3B715694-E1E3-48AD-8BC4-D456862FB47F}:266"/>
</p:tagLst>
</file>

<file path=ppt/theme/theme1.xml><?xml version="1.0" encoding="utf-8"?>
<a:theme xmlns:a="http://schemas.openxmlformats.org/drawingml/2006/main" name="Θέμα του Office">
  <a:themeElements>
    <a:clrScheme name="Διάμεσος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2240</TotalTime>
  <Words>435</Words>
  <Application>Microsoft Office PowerPoint</Application>
  <PresentationFormat>Προβολή στην οθόνη (4:3)</PresentationFormat>
  <Paragraphs>125</Paragraphs>
  <Slides>11</Slides>
  <Notes>11</Notes>
  <HiddenSlides>0</HiddenSlides>
  <MMClips>2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11</vt:i4>
      </vt:variant>
    </vt:vector>
  </HeadingPairs>
  <TitlesOfParts>
    <vt:vector size="16" baseType="lpstr">
      <vt:lpstr>Arial</vt:lpstr>
      <vt:lpstr>Calibri</vt:lpstr>
      <vt:lpstr>Cambria</vt:lpstr>
      <vt:lpstr>Wingdings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ΑΛΑΤΑ</dc:title>
  <dc:creator>geordok</dc:creator>
  <cp:lastModifiedBy>geordok</cp:lastModifiedBy>
  <cp:revision>32</cp:revision>
  <dcterms:created xsi:type="dcterms:W3CDTF">2024-09-29T14:01:11Z</dcterms:created>
  <dcterms:modified xsi:type="dcterms:W3CDTF">2024-11-18T16:51:50Z</dcterms:modified>
</cp:coreProperties>
</file>